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0"/>
  </p:notesMasterIdLst>
  <p:sldIdLst>
    <p:sldId id="323" r:id="rId3"/>
    <p:sldId id="392" r:id="rId4"/>
    <p:sldId id="391" r:id="rId5"/>
    <p:sldId id="393" r:id="rId6"/>
    <p:sldId id="387" r:id="rId7"/>
    <p:sldId id="397" r:id="rId8"/>
    <p:sldId id="403" r:id="rId9"/>
    <p:sldId id="260" r:id="rId10"/>
    <p:sldId id="259" r:id="rId11"/>
    <p:sldId id="277" r:id="rId12"/>
    <p:sldId id="257" r:id="rId13"/>
    <p:sldId id="278" r:id="rId14"/>
    <p:sldId id="262" r:id="rId15"/>
    <p:sldId id="279" r:id="rId16"/>
    <p:sldId id="263" r:id="rId17"/>
    <p:sldId id="264" r:id="rId18"/>
    <p:sldId id="265" r:id="rId19"/>
    <p:sldId id="266" r:id="rId20"/>
    <p:sldId id="267" r:id="rId21"/>
    <p:sldId id="268" r:id="rId22"/>
    <p:sldId id="270" r:id="rId23"/>
    <p:sldId id="269" r:id="rId24"/>
    <p:sldId id="271" r:id="rId25"/>
    <p:sldId id="286" r:id="rId26"/>
    <p:sldId id="273" r:id="rId27"/>
    <p:sldId id="394" r:id="rId28"/>
    <p:sldId id="395" r:id="rId29"/>
    <p:sldId id="437" r:id="rId30"/>
    <p:sldId id="440" r:id="rId31"/>
    <p:sldId id="402" r:id="rId32"/>
    <p:sldId id="398" r:id="rId33"/>
    <p:sldId id="400" r:id="rId34"/>
    <p:sldId id="401" r:id="rId35"/>
    <p:sldId id="399" r:id="rId36"/>
    <p:sldId id="434" r:id="rId37"/>
    <p:sldId id="435" r:id="rId38"/>
    <p:sldId id="439" r:id="rId3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FF5050"/>
    <a:srgbClr val="81ADD5"/>
    <a:srgbClr val="FFFF99"/>
    <a:srgbClr val="5C95C8"/>
    <a:srgbClr val="8C89C9"/>
    <a:srgbClr val="6699FF"/>
    <a:srgbClr val="FF9966"/>
    <a:srgbClr val="CCECFF"/>
    <a:srgbClr val="00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05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E73AC-25B5-49D0-8EF4-C267E4063C43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B6A67B-2184-4E86-A7D9-3B85A27D8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88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06670-876D-4FD0-956C-6F104AA7D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798DE7-F849-4794-A6E1-BA3BA9DA4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6D092C-1170-45C8-A363-34E5B24EA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20ADF-D05C-41E7-8829-86A57123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267432-B904-484A-9210-AEB4FAB3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649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4E12B4-F314-4FE9-9D0B-3D5CDE25D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A08B38-A07F-424A-A9F2-5B3AF1628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2E13CD-112C-437A-8F53-29AEBC34C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FE3B5C-50EF-435D-B354-695898E40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6D42E0-C75D-4575-9C45-CA358A632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98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280E61-1012-4BB2-83B4-E3E3779F5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4BB4F7-C43C-4EE5-BCC1-A62702B9C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C469D9-EF3D-452B-9F1A-EF2A3FB94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266C33-D8EB-496B-BA40-B0DD5D418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1EF1B2-7685-439A-9900-5EB8A71E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331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386C1F-45A8-40C2-87F0-8CBABA6FE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071DC3-3821-46CB-B455-56E87047B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C82FCB-705D-4E6F-A9CD-B041B5D15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4FE223-D810-4CD1-A7C1-2A525C8B5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58C475-823A-4BCD-BA50-CBE0D185D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668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FD0232-7DCA-4460-BA3C-FAA7F0E5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E49D00-7406-4D08-BA74-AF8A651F4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B0A1D4-C7B1-4AA9-BDBD-98ADBF2C6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E6312E-8065-4ED2-941F-FE5B266D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468BE8-D3D7-4386-BD6E-B013D2F7A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384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32BD84-4334-446F-91D3-4349EF958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4231E8-A71A-47FF-B89C-117957CD5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90DA9B-5E59-40A4-A814-891E43DB3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21B4F-EDFE-43C4-AB63-04B99AB18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C3D4F1-62E9-4F3F-9AE9-E2352022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2156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4C2D1-F923-4B1B-A229-3BFE84AA0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D309D1-5083-41F3-9EEF-8C0D2872C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7ACA0A-6D2E-4826-8CF8-E8A27AA59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F80047-4642-49E2-9654-FDBA58442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2D8DE8-E613-4C82-A370-69DB8BF70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302A49-46BE-4F4A-B492-F75178B81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799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302A8-49A6-4AA6-827C-F8C885DDC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8865C-C3BD-4021-A08A-C43CAC94A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53C090-201A-4762-8689-C48E18E32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37B1A64-E4BF-4DFE-AAE9-4D7202088F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65F67C-6F36-4C47-A0F6-B887AFCC2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6FEB030-F343-4BE3-A688-330B8F5B9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070320-1209-4C0E-8409-97E1BBBD6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AFCC65-9BD4-4E4F-B8C6-944E4C1E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949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5F8541-91F6-48AF-A9C9-2BB815844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C574A09-628E-405E-89E0-B41B9428B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8E17B9-F1C2-41C0-9E71-7E2D3AE1D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F35DED-2721-41F2-B10C-E4438FE95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4732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05BCB1-E73F-4055-8CA7-4A380B035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E72BBE-2BF8-4028-939F-5A3702A15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4ECCA-AE29-4BD2-9910-B8C834B6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6361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1A658-75E6-4548-B7DB-ACEC8EA55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2BA687-0866-4376-8C24-0F33343B9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4DAB60-4D95-4D42-93CD-5BD07194A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D3EE19-C572-4AFB-89C4-BB916DA68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F52BFA-B4B0-4CAE-8DD9-332C6387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4ED9B-5C25-4E62-B693-7DAD66D3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583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52B0E-36F1-4488-9ADA-F1958289C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04579-47B7-4F5C-A106-B9A3A5DCA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90AEE1-17B9-4E19-B9A5-9F99D9FA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A58775-A542-42FE-B3D3-33557EEBE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820A54-EADD-41E3-AA57-5AF9F6719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4894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1515A1-B012-4604-AC1C-522021F94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4E4E33-F714-43B3-B5AD-40FC0C2D8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4AB77B-A8DC-4013-AE72-65B5E27E6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FD963E-053D-448E-B3FC-7D5DDC0C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22A42D-D4BE-446C-8E52-AE7718B4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6BBC8C-1678-47CA-80BF-95F5599D8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3358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9E59E4-8123-497A-AD73-C4923FE3B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681961-0E1F-4EA6-A100-168379E35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92A03-DF31-4F0A-B075-2F503C571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56D38B-9E2D-4DF7-9EFB-F664DD0B1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2BFBD1-4F2D-4967-AB97-B63004B8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376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26E1275-774F-4144-BF5A-9F97446E4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00CEC4-30EB-4ED8-82DC-BD9CF543A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BD8907-D1E1-4247-951A-A34D9E9E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A6CEDF-1F4B-4692-A664-146974147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46F5BA-70E8-4FF4-85A0-D4909B7C6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07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784FC2-4DE6-4CAA-9A5F-C128D2437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69A718-6C50-4AF7-BABD-34CC571B3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BE2634-8BCA-45B3-B665-2EB46796F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A6B923-733D-46E3-89A2-4B75C670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E731D9-FBE9-4204-8A50-FE82C0F57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011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EFE6D9-2662-4A3D-8CF5-E506B54E2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F6F106-525D-4FEA-9892-ACB3E6191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3404C3-BD7C-4A5A-9287-D4CC12925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06F010-76F9-453C-8A15-E2F91462D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27A836-3648-4D52-A872-806097AF1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81FE2C-1C51-4EFA-8EFF-2B741E34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86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3FF474-A522-4DD8-9150-F17D8C1E2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E7B909-0729-4A09-AA17-5595EE40E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63A48C-FF92-4F10-8ACC-1980986D0C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7202F1-437A-4DEA-B395-EDECE12000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0DE22A-8D39-42D3-9536-FE2F545180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9FA55A-0D8E-47F7-A0BE-E4E98B26A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E87AE4D-43AE-4E3E-B55E-A37102C89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B7E26B-7A2C-46BA-874C-B3A8F227C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24E6A-D851-48A4-A96B-7C902334B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5667E4-18FF-4BD4-86D9-36B69236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A71C21-81D6-45AB-9F35-99A936F94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AD7EA1-C4DB-4B85-854F-A8B6D7371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53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F4BC37D-EE47-4275-A995-5E22ECAA0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576BC5-356E-4E75-BC8B-C74A83C41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A2575C-E8B6-4F92-B1F1-072B94C41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753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B47AF-9E08-43AE-B3F2-FB2E0D606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79C3E5-3428-413D-882C-A453BDC57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26C4B8-D224-4082-9477-B9207D683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167998-BF5C-4611-89F4-FCA78F6AF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673DAB-63A0-46B0-9E79-CD38CD03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B530E5-5AC2-4B07-AEE2-E312199AD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181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E73E9F-A5CA-4358-A32E-D12644E5B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80A77BF-98C8-4973-8B9D-71CB754E2A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2C473D-1ACC-49E4-AB66-6F64C35A6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552177-B9F6-49E0-955A-37FD811F7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9C2C1F-06D4-49BD-B817-08FF52980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534B40-4C66-4781-B059-947D26E01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3026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565EB27-B240-4DB5-B66A-6D3465B60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BFF7D7-5F23-4F5C-8964-6D3CF4889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5423BE-A09A-44AE-9C8A-64519DC6F2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475AF2-DA8F-4DD3-BBDA-0BC1A3018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3FEEE8-BE70-4D21-B01A-39DEAD9F6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284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617451-14E0-4213-92E4-9420AF6D8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C27782-40AB-499B-A580-9F88C906A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FC17FA-E597-40AB-A5C5-8871EB7133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58982C-F139-4FDF-8F84-1B0F6FB11E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B91D4-B90F-4DFC-B2C8-EFB07ADFA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738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openapi.kab.co.kr/OpenAPI_ToolInstallPackage/service/rest/AptTradingStateSvc/getAptTrdStateCaseOfNbr?&amp;serviceKey=aiaNgZ3r3nPeUj5%2FKuJ10ZNRmyePXavavOu8RZwO%2F84LnOn5KxhWa1%2F5nwxk0Y4M10W0fjCK1SksOQeQsdMu6A%3D%3D" TargetMode="External"/><Relationship Id="rId2" Type="http://schemas.openxmlformats.org/officeDocument/2006/relationships/hyperlink" Target="http://openapi.kab.co.kr/OpenAPI_ToolInstallPackage/service/rest/AptTradingStateSvc/getAptTrdStateCaseOfNbr?&amp;serviceKey=aiaNgZ3r3nPeUj5%2FKuJ10ZNRmyePXavavOu8RZwO%2F84LnOn5KxhWa1%2F5nwxk0Y4M10W0fjCK1SksOQeQsdMu6A%3D%3D&amp;startmonth=200601&amp;endmonth=201903&amp;region=11000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openapi.kab.co.kr/OpenAPI_ToolInstallPackage/service/rest/AptTradingStateSvc/getAptTrdStateCaseOfNbr?&amp;serviceKey=aiaNgZ3r3nPeUj5%2FKuJ10ZNRmyePXavavOu8RZwO%2F84LnOn5KxhWa1%2F5nwxk0Y4M10W0fjCK1SksOQeQsdMu6A%3D%3D&amp;startmonth=200601&amp;endmonth=201903&amp;region=11000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openapi.kab.co.kr/OpenAPI_ToolInstallPackage/service/rest/AptTradingStateSvc/getAptTrdStateCaseOfNbr?&amp;serviceKey=aiaNgZ3r3nPeUj5%2FKuJ10ZNRmyePXavavOu8RZwO%2F84LnOn5KxhWa1%2F5nwxk0Y4M10W0fjCK1SksOQeQsdMu6A%3D%3D&amp;startmonth=200601&amp;endmonth=201903&amp;region=11000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6.png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8B7368A-EE7A-467F-92ED-33DB039C42FE}"/>
              </a:ext>
            </a:extLst>
          </p:cNvPr>
          <p:cNvSpPr/>
          <p:nvPr/>
        </p:nvSpPr>
        <p:spPr>
          <a:xfrm>
            <a:off x="0" y="3378200"/>
            <a:ext cx="12192000" cy="3479800"/>
          </a:xfrm>
          <a:prstGeom prst="rect">
            <a:avLst/>
          </a:prstGeom>
          <a:pattFill prst="lgGrid">
            <a:fgClr>
              <a:srgbClr val="97B1C3"/>
            </a:fgClr>
            <a:bgClr>
              <a:srgbClr val="A2B9C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0">
              <a:lnSpc>
                <a:spcPct val="150000"/>
              </a:lnSpc>
              <a:defRPr/>
            </a:pPr>
            <a:endParaRPr lang="ko-KR" altLang="en-US" sz="1400" kern="0" dirty="0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196850" y="2235200"/>
            <a:ext cx="11798300" cy="1891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4400" i="1" kern="0" dirty="0">
                <a:solidFill>
                  <a:srgbClr val="A17D60"/>
                </a:solidFill>
              </a:rPr>
              <a:t>연도</a:t>
            </a:r>
            <a:r>
              <a:rPr lang="en-US" altLang="ko-KR" sz="4400" i="1" kern="0" dirty="0">
                <a:solidFill>
                  <a:srgbClr val="A17D60"/>
                </a:solidFill>
              </a:rPr>
              <a:t>.</a:t>
            </a:r>
            <a:r>
              <a:rPr lang="ko-KR" altLang="en-US" sz="4400" i="1" kern="0" dirty="0">
                <a:solidFill>
                  <a:srgbClr val="A17D60"/>
                </a:solidFill>
              </a:rPr>
              <a:t>지역별</a:t>
            </a:r>
            <a:r>
              <a:rPr lang="en-US" altLang="ko-KR" sz="4400" b="1" i="1" kern="0" dirty="0">
                <a:solidFill>
                  <a:srgbClr val="A17D60"/>
                </a:solidFill>
              </a:rPr>
              <a:t> </a:t>
            </a:r>
            <a:r>
              <a:rPr lang="ko-KR" altLang="en-US" sz="4400" b="1" i="1" kern="0" dirty="0">
                <a:solidFill>
                  <a:srgbClr val="A17D60"/>
                </a:solidFill>
              </a:rPr>
              <a:t>데이터 다루기</a:t>
            </a:r>
            <a:endParaRPr lang="en-US" altLang="ko-KR" sz="4400" b="1" i="1" kern="0" dirty="0">
              <a:solidFill>
                <a:srgbClr val="A17D60"/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2000" b="1" kern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최강원근조</a:t>
            </a:r>
            <a:endParaRPr lang="en-US" altLang="ko-KR" sz="2000" b="1" kern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1600" kern="0" dirty="0">
                <a:solidFill>
                  <a:prstClr val="white"/>
                </a:solidFill>
              </a:rPr>
              <a:t>이원근 </a:t>
            </a:r>
            <a:r>
              <a:rPr lang="ko-KR" altLang="en-US" sz="1600" kern="0" dirty="0" err="1">
                <a:solidFill>
                  <a:prstClr val="white"/>
                </a:solidFill>
              </a:rPr>
              <a:t>이신우</a:t>
            </a:r>
            <a:r>
              <a:rPr lang="ko-KR" altLang="en-US" sz="1600" kern="0" dirty="0">
                <a:solidFill>
                  <a:prstClr val="white"/>
                </a:solidFill>
              </a:rPr>
              <a:t> 박성민 박재원 김선화 정예은</a:t>
            </a:r>
            <a:endParaRPr lang="en-US" altLang="ko-KR" sz="1600" kern="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274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24EB70B7-E210-4245-BA3B-52B85F51A9B7}"/>
              </a:ext>
            </a:extLst>
          </p:cNvPr>
          <p:cNvGrpSpPr/>
          <p:nvPr/>
        </p:nvGrpSpPr>
        <p:grpSpPr>
          <a:xfrm>
            <a:off x="1595895" y="824737"/>
            <a:ext cx="8713965" cy="5572595"/>
            <a:chOff x="1595895" y="824737"/>
            <a:chExt cx="8713965" cy="5572595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ACAE4EE8-9615-4D74-9C8D-8345287924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D2838AC-2A4D-48C0-B1F0-C8C3FC8BC72F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BAEB92D-E964-4121-8641-26577F1C6B5A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D1EA22-E93D-4D99-8902-4A5BFE302350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1" name="다이아몬드 20">
              <a:extLst>
                <a:ext uri="{FF2B5EF4-FFF2-40B4-BE49-F238E27FC236}">
                  <a16:creationId xmlns:a16="http://schemas.microsoft.com/office/drawing/2014/main" id="{6012E868-373E-4887-948C-BFEDC71FBA36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9360659-4237-4C05-9B75-5AD49989BBEF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23" name="연결선: 꺾임 22">
              <a:extLst>
                <a:ext uri="{FF2B5EF4-FFF2-40B4-BE49-F238E27FC236}">
                  <a16:creationId xmlns:a16="http://schemas.microsoft.com/office/drawing/2014/main" id="{82877828-9A56-437F-916B-65757B06DD95}"/>
                </a:ext>
              </a:extLst>
            </p:cNvPr>
            <p:cNvCxnSpPr>
              <a:cxnSpLocks/>
              <a:stCxn id="22" idx="3"/>
              <a:endCxn id="21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DEA6131E-F43D-4701-B3CA-32C1EBA0C4C2}"/>
                </a:ext>
              </a:extLst>
            </p:cNvPr>
            <p:cNvCxnSpPr>
              <a:stCxn id="15" idx="2"/>
              <a:endCxn id="16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1853CFD5-C168-4350-A0BA-510E158C7AFA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D88984B6-5A51-4B19-B12F-445AF64ACCF2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4954815-C03A-4890-BDF1-477AED903EE9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06ECB94-59E3-4FD0-849F-8B30AED8025E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EE58EC3A-C6BA-4735-AA2F-9BA5F42F2416}"/>
                </a:ext>
              </a:extLst>
            </p:cNvPr>
            <p:cNvCxnSpPr>
              <a:cxnSpLocks/>
              <a:stCxn id="21" idx="2"/>
              <a:endCxn id="27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959E917D-3418-4326-8A81-06B696D5598B}"/>
                </a:ext>
              </a:extLst>
            </p:cNvPr>
            <p:cNvCxnSpPr>
              <a:cxnSpLocks/>
              <a:stCxn id="21" idx="3"/>
              <a:endCxn id="28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3F19030A-A944-4971-880A-8F7822A2C327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D3FE03B-FEB0-45DD-843A-B27FCF186CBA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F163E57-0478-47C5-8D8E-17FB38C2B479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272F652-C15D-4C4F-8EA2-693FCBE476D9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CFC60AC2-F50B-42F1-BED3-CAFE39447CF3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A8D5735-3145-4388-A867-554679FC14A9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DA56B7A-1A5D-49CA-80CB-F1B04EDCE56F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28AE06F7-7736-40E5-A2D2-CFDA2E3E9C5A}"/>
                </a:ext>
              </a:extLst>
            </p:cNvPr>
            <p:cNvCxnSpPr>
              <a:cxnSpLocks/>
              <a:stCxn id="42" idx="0"/>
              <a:endCxn id="37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E312D18C-80B6-4C5C-A52C-C3BF22417BF3}"/>
                </a:ext>
              </a:extLst>
            </p:cNvPr>
            <p:cNvCxnSpPr>
              <a:cxnSpLocks/>
              <a:stCxn id="28" idx="2"/>
              <a:endCxn id="37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67BBF59D-76EE-4BF6-92B3-3C1E7CCB7CD2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4FDD5723-1893-4A8A-9969-5D728D691D90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831924D-DDE2-47BD-AF96-65659F2FCF79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unpivot(melt)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18C711D-0F40-413E-8483-623CF18EE08F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44B9F6C-D413-41EB-96BD-DE96F4D491B8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470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70F0141-C48A-45D9-9241-FAD7D398A743}"/>
              </a:ext>
            </a:extLst>
          </p:cNvPr>
          <p:cNvSpPr txBox="1"/>
          <p:nvPr/>
        </p:nvSpPr>
        <p:spPr>
          <a:xfrm>
            <a:off x="593766" y="439387"/>
            <a:ext cx="110440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url</a:t>
            </a:r>
            <a:r>
              <a:rPr lang="en-US" altLang="ko-KR" b="1" dirty="0"/>
              <a:t> = </a:t>
            </a:r>
            <a:r>
              <a:rPr lang="en-US" altLang="ko-KR" b="1" dirty="0" err="1"/>
              <a:t>cf.makeURL</a:t>
            </a:r>
            <a:r>
              <a:rPr lang="en-US" altLang="ko-KR" b="1" dirty="0"/>
              <a:t>(~)	: </a:t>
            </a:r>
            <a:r>
              <a:rPr lang="ko-KR" altLang="ko-KR" dirty="0">
                <a:solidFill>
                  <a:srgbClr val="FF0000"/>
                </a:solidFill>
                <a:latin typeface="Arial Unicode MS"/>
                <a:ea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http://openapi.kab.co.kr/OpenAPI_ToolInstallPackage/service/rest/AptTradingStateSvc/getAptTrdStateCaseOfNbr?&amp;serviceKey=</a:t>
            </a:r>
            <a:r>
              <a:rPr lang="ko-KR" altLang="ko-KR" dirty="0">
                <a:solidFill>
                  <a:schemeClr val="accent6"/>
                </a:solidFill>
                <a:latin typeface="Arial Unicode MS"/>
                <a:ea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aiaNgZ3r3nPeUj5%2FKuJ10ZNRmyePXavavOu8RZwO%2F84LnOn5KxhWa1%2F5nwxk0Y4M10W0fjCK1SksOQeQsdMu6A%3D%3D</a:t>
            </a:r>
            <a:r>
              <a:rPr lang="ko-KR" altLang="ko-KR" dirty="0">
                <a:solidFill>
                  <a:srgbClr val="337AB7"/>
                </a:solidFill>
                <a:latin typeface="Arial Unicode MS"/>
                <a:ea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&amp;startmonth=200601&amp;endmonth=201903&amp;region=11000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B8F656-F68E-4BDE-8E4B-DA06AF7841D7}"/>
              </a:ext>
            </a:extLst>
          </p:cNvPr>
          <p:cNvSpPr txBox="1"/>
          <p:nvPr/>
        </p:nvSpPr>
        <p:spPr>
          <a:xfrm>
            <a:off x="573974" y="2654916"/>
            <a:ext cx="11044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기본 </a:t>
            </a:r>
            <a:r>
              <a:rPr lang="en-US" altLang="ko-KR" b="1" dirty="0" err="1"/>
              <a:t>url</a:t>
            </a:r>
            <a:r>
              <a:rPr lang="en-US" altLang="ko-KR" b="1" dirty="0"/>
              <a:t> </a:t>
            </a:r>
            <a:r>
              <a:rPr lang="ko-KR" altLang="en-US" b="1" dirty="0"/>
              <a:t>추출</a:t>
            </a:r>
            <a:r>
              <a:rPr lang="en-US" altLang="ko-KR" b="1" dirty="0"/>
              <a:t> : </a:t>
            </a:r>
            <a:r>
              <a:rPr lang="ko-KR" altLang="ko-KR" dirty="0">
                <a:solidFill>
                  <a:srgbClr val="FF0000"/>
                </a:solidFill>
                <a:latin typeface="Arial Unicode MS"/>
                <a:ea typeface="Courier New" panose="020703090202050204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http://openapi.kab.co.kr/OpenAPI_ToolInstallPackage/service/rest/AptTradingStateSvc/getAptTrdStateCaseOfNbr?&amp;serviceKey=</a:t>
            </a:r>
            <a:r>
              <a:rPr lang="ko-KR" altLang="ko-KR" dirty="0">
                <a:solidFill>
                  <a:schemeClr val="accent6"/>
                </a:solidFill>
                <a:latin typeface="Arial Unicode MS"/>
                <a:ea typeface="Courier New" panose="020703090202050204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aiaNgZ3r3nPeUj5%2FKuJ10ZNRmyePXavavOu8RZwO%2F84LnOn5KxhWa1%2F5nwxk0Y4M10W0fjCK1SksOQeQsdMu6A%3D%3D</a:t>
            </a:r>
            <a:endParaRPr lang="en-US" altLang="ko-KR" dirty="0">
              <a:solidFill>
                <a:schemeClr val="accent6"/>
              </a:solidFill>
              <a:latin typeface="Arial Unicode MS"/>
              <a:ea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B9B1DC-EFE3-47E2-A21F-4BEB4539945B}"/>
              </a:ext>
            </a:extLst>
          </p:cNvPr>
          <p:cNvSpPr txBox="1"/>
          <p:nvPr/>
        </p:nvSpPr>
        <p:spPr>
          <a:xfrm>
            <a:off x="593766" y="1916714"/>
            <a:ext cx="10307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/>
              <a:t>operatorXmlProcess</a:t>
            </a:r>
            <a:r>
              <a:rPr lang="en-US" altLang="ko-KR" sz="2800" b="1" dirty="0"/>
              <a:t>(</a:t>
            </a:r>
            <a:r>
              <a:rPr lang="en-US" altLang="ko-KR" sz="2800" b="1" dirty="0" err="1"/>
              <a:t>url</a:t>
            </a:r>
            <a:r>
              <a:rPr lang="en-US" altLang="ko-KR" sz="2800" b="1" dirty="0"/>
              <a:t>, </a:t>
            </a:r>
            <a:r>
              <a:rPr lang="en-US" altLang="ko-KR" sz="2800" b="1" dirty="0" err="1"/>
              <a:t>bParameter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의 순서 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24CF8600-D729-469D-9EC2-51FCE2D4D365}"/>
              </a:ext>
            </a:extLst>
          </p:cNvPr>
          <p:cNvSpPr/>
          <p:nvPr/>
        </p:nvSpPr>
        <p:spPr>
          <a:xfrm>
            <a:off x="6689766" y="4547067"/>
            <a:ext cx="815439" cy="551357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8C6CD00-4BF7-461F-B1F2-407FEF6DF82C}"/>
              </a:ext>
            </a:extLst>
          </p:cNvPr>
          <p:cNvSpPr/>
          <p:nvPr/>
        </p:nvSpPr>
        <p:spPr>
          <a:xfrm>
            <a:off x="7754587" y="4445281"/>
            <a:ext cx="3883231" cy="20980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Split(‘&amp;’)</a:t>
            </a:r>
            <a:r>
              <a:rPr lang="ko-KR" altLang="en-US" dirty="0">
                <a:solidFill>
                  <a:schemeClr val="tx1"/>
                </a:solidFill>
              </a:rPr>
              <a:t>의 결과</a:t>
            </a:r>
            <a:r>
              <a:rPr lang="en-US" altLang="ko-KR" dirty="0">
                <a:solidFill>
                  <a:schemeClr val="tx1"/>
                </a:solidFill>
              </a:rPr>
              <a:t>	:</a:t>
            </a: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en-US" altLang="ko-KR" b="1" dirty="0">
                <a:solidFill>
                  <a:schemeClr val="accent1"/>
                </a:solidFill>
              </a:rPr>
              <a:t>“”   -&gt; del </a:t>
            </a:r>
          </a:p>
          <a:p>
            <a:r>
              <a:rPr lang="en-US" altLang="ko-KR" b="1" dirty="0" err="1">
                <a:solidFill>
                  <a:schemeClr val="accent1"/>
                </a:solidFill>
                <a:latin typeface="Arial" panose="020B0604020202020204" pitchFamily="34" charset="0"/>
              </a:rPr>
              <a:t>startmonth</a:t>
            </a:r>
            <a:r>
              <a:rPr lang="en-US" altLang="ko-KR" b="1" dirty="0">
                <a:solidFill>
                  <a:schemeClr val="accent1"/>
                </a:solidFill>
                <a:latin typeface="Arial" panose="020B0604020202020204" pitchFamily="34" charset="0"/>
              </a:rPr>
              <a:t>=200601</a:t>
            </a:r>
          </a:p>
          <a:p>
            <a:r>
              <a:rPr lang="en-US" altLang="ko-KR" b="1" dirty="0" err="1">
                <a:solidFill>
                  <a:schemeClr val="accent1"/>
                </a:solidFill>
                <a:latin typeface="Arial" panose="020B0604020202020204" pitchFamily="34" charset="0"/>
              </a:rPr>
              <a:t>endmonth</a:t>
            </a:r>
            <a:r>
              <a:rPr lang="en-US" altLang="ko-KR" b="1" dirty="0">
                <a:solidFill>
                  <a:schemeClr val="accent1"/>
                </a:solidFill>
                <a:latin typeface="Arial" panose="020B0604020202020204" pitchFamily="34" charset="0"/>
              </a:rPr>
              <a:t>=201903</a:t>
            </a:r>
          </a:p>
          <a:p>
            <a:r>
              <a:rPr lang="en-US" altLang="ko-KR" b="1" dirty="0">
                <a:solidFill>
                  <a:schemeClr val="accent1"/>
                </a:solidFill>
                <a:latin typeface="Arial" panose="020B0604020202020204" pitchFamily="34" charset="0"/>
              </a:rPr>
              <a:t>region=11000 </a:t>
            </a:r>
            <a:endParaRPr lang="ko-KR" altLang="ko-KR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18F88F-5515-40CF-8E85-DC2CF109963D}"/>
              </a:ext>
            </a:extLst>
          </p:cNvPr>
          <p:cNvSpPr/>
          <p:nvPr/>
        </p:nvSpPr>
        <p:spPr>
          <a:xfrm>
            <a:off x="593766" y="436108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1" dirty="0"/>
              <a:t>파라미터 추출 및 분리</a:t>
            </a:r>
            <a:r>
              <a:rPr lang="en-US" altLang="ko-KR" b="1" dirty="0"/>
              <a:t> :</a:t>
            </a:r>
            <a:endParaRPr lang="en-US" altLang="ko-KR" b="1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US" altLang="ko-KR" dirty="0">
                <a:solidFill>
                  <a:schemeClr val="accent1"/>
                </a:solidFill>
                <a:latin typeface="Arial" panose="020B0604020202020204" pitchFamily="34" charset="0"/>
              </a:rPr>
              <a:t>&amp;</a:t>
            </a:r>
            <a:r>
              <a:rPr lang="en-US" altLang="ko-KR" dirty="0" err="1">
                <a:solidFill>
                  <a:schemeClr val="accent1"/>
                </a:solidFill>
                <a:latin typeface="Arial" panose="020B0604020202020204" pitchFamily="34" charset="0"/>
              </a:rPr>
              <a:t>startmonth</a:t>
            </a:r>
            <a:r>
              <a:rPr lang="en-US" altLang="ko-KR" dirty="0">
                <a:solidFill>
                  <a:schemeClr val="accent1"/>
                </a:solidFill>
                <a:latin typeface="Arial" panose="020B0604020202020204" pitchFamily="34" charset="0"/>
              </a:rPr>
              <a:t>=200601&amp;endmonth=201903&amp;region=11000 </a:t>
            </a:r>
            <a:endParaRPr lang="ko-KR" altLang="ko-KR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US" altLang="ko-KR" dirty="0"/>
              <a:t> </a:t>
            </a:r>
            <a:endParaRPr lang="ko-KR" altLang="en-US" dirty="0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8E66493F-EB9A-4DEE-BB1A-4533C226B148}"/>
              </a:ext>
            </a:extLst>
          </p:cNvPr>
          <p:cNvCxnSpPr>
            <a:cxnSpLocks/>
          </p:cNvCxnSpPr>
          <p:nvPr/>
        </p:nvCxnSpPr>
        <p:spPr>
          <a:xfrm>
            <a:off x="4429497" y="1606184"/>
            <a:ext cx="0" cy="41687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387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868A8041-5BEA-4662-B984-3E8EC708356D}"/>
              </a:ext>
            </a:extLst>
          </p:cNvPr>
          <p:cNvGrpSpPr/>
          <p:nvPr/>
        </p:nvGrpSpPr>
        <p:grpSpPr>
          <a:xfrm>
            <a:off x="1595895" y="824737"/>
            <a:ext cx="8713965" cy="5572595"/>
            <a:chOff x="1595895" y="824737"/>
            <a:chExt cx="8713965" cy="5572595"/>
          </a:xfrm>
        </p:grpSpPr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3C923CDB-1C82-434C-95C7-2A5B228BCB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8A9E416-8778-45E2-927F-6604ADA719A9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BCF6F27-EE19-4382-88D5-4B3455721FAB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85D8C2F-A344-4D4D-8FC7-4743259EA2B2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7" name="다이아몬드 16">
              <a:extLst>
                <a:ext uri="{FF2B5EF4-FFF2-40B4-BE49-F238E27FC236}">
                  <a16:creationId xmlns:a16="http://schemas.microsoft.com/office/drawing/2014/main" id="{6D354785-85CC-4C7A-BE62-88CA22DEF92A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08956FC-ACB8-440E-871F-354ED863CE99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22" name="연결선: 꺾임 21">
              <a:extLst>
                <a:ext uri="{FF2B5EF4-FFF2-40B4-BE49-F238E27FC236}">
                  <a16:creationId xmlns:a16="http://schemas.microsoft.com/office/drawing/2014/main" id="{0D3D1C87-DD59-4C51-879D-F64FFF696F89}"/>
                </a:ext>
              </a:extLst>
            </p:cNvPr>
            <p:cNvCxnSpPr>
              <a:cxnSpLocks/>
              <a:stCxn id="21" idx="3"/>
              <a:endCxn id="17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9B664CFA-A2DF-48D1-B68A-36C76F751CD1}"/>
                </a:ext>
              </a:extLst>
            </p:cNvPr>
            <p:cNvCxnSpPr>
              <a:stCxn id="13" idx="2"/>
              <a:endCxn id="15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208FABD3-A363-4843-A87F-179A1B410672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789A6053-239F-4BBB-920D-ED44285DD8C9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C43740-9F5C-4278-B312-1A5578811D3B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262D60A-1326-426D-9F52-ADF64C1A0AEF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6B3CB271-AE27-4E74-9ABC-26934959B48D}"/>
                </a:ext>
              </a:extLst>
            </p:cNvPr>
            <p:cNvCxnSpPr>
              <a:cxnSpLocks/>
              <a:stCxn id="17" idx="2"/>
              <a:endCxn id="26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85E0C99F-E2A2-4E67-8A9A-1BAD91450D7A}"/>
                </a:ext>
              </a:extLst>
            </p:cNvPr>
            <p:cNvCxnSpPr>
              <a:cxnSpLocks/>
              <a:stCxn id="17" idx="3"/>
              <a:endCxn id="27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8283CB61-0E71-4425-A670-A94C5E76CCA4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CD7EA36-B03A-47E4-A0CC-C4A58B3DB4A8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52287AE-1E14-41FA-B9AA-4C130E2771CD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54AA2F1E-3B4C-4BEE-AF7C-02207B5CA4CE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D20A901-7A0B-4D08-B10A-00983175E197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E23A1AE-E22D-4D54-894A-EEB447A9C4FC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5F66493-7BCB-4242-A754-423747AFA3C1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id="{6F38B753-73AD-49E4-BB1C-1E6F1CA35BB2}"/>
                </a:ext>
              </a:extLst>
            </p:cNvPr>
            <p:cNvCxnSpPr>
              <a:cxnSpLocks/>
              <a:stCxn id="41" idx="0"/>
              <a:endCxn id="36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6F3A9309-513F-425D-90AE-35505F1F299B}"/>
                </a:ext>
              </a:extLst>
            </p:cNvPr>
            <p:cNvCxnSpPr>
              <a:cxnSpLocks/>
              <a:stCxn id="27" idx="2"/>
              <a:endCxn id="36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2612BBC8-E0F2-4070-AE7C-80D8E986A731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96FBB5DA-28EF-4ACD-BE6C-53FE7BAF3ADD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BB7EED6E-B8F4-4EB3-9A5B-C52E153C7EC7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unpivot(melt)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D73B281-6E04-4CAD-BB05-4F4723F7826F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52B0DF0-EEEE-494B-B18B-0467646F4848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4428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0A461A-0DA1-4562-8DA8-8FB20C7AF049}"/>
              </a:ext>
            </a:extLst>
          </p:cNvPr>
          <p:cNvSpPr txBox="1"/>
          <p:nvPr/>
        </p:nvSpPr>
        <p:spPr>
          <a:xfrm>
            <a:off x="166629" y="1261303"/>
            <a:ext cx="7980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regionCdData</a:t>
            </a:r>
            <a:r>
              <a:rPr lang="en-US" altLang="ko-KR" b="1" dirty="0"/>
              <a:t> = </a:t>
            </a:r>
            <a:r>
              <a:rPr lang="en-US" altLang="ko-KR" b="1" dirty="0" err="1"/>
              <a:t>pd.read_csv</a:t>
            </a:r>
            <a:r>
              <a:rPr lang="en-US" altLang="ko-KR" b="1" dirty="0"/>
              <a:t>("../../data/</a:t>
            </a:r>
            <a:r>
              <a:rPr lang="en-US" altLang="ko-KR" b="1" dirty="0" err="1"/>
              <a:t>infomations</a:t>
            </a:r>
            <a:r>
              <a:rPr lang="en-US" altLang="ko-KR" b="1" dirty="0"/>
              <a:t>/RegionCode.csv")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008E3A-3B50-430F-AF89-18D87D2BB47E}"/>
              </a:ext>
            </a:extLst>
          </p:cNvPr>
          <p:cNvSpPr/>
          <p:nvPr/>
        </p:nvSpPr>
        <p:spPr>
          <a:xfrm>
            <a:off x="166629" y="3671845"/>
            <a:ext cx="75404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err="1"/>
              <a:t>regionCdList</a:t>
            </a:r>
            <a:r>
              <a:rPr lang="en-US" altLang="ko-KR" b="1" dirty="0"/>
              <a:t> = list(</a:t>
            </a:r>
            <a:r>
              <a:rPr lang="en-US" altLang="ko-KR" b="1" dirty="0" err="1"/>
              <a:t>regionCdData</a:t>
            </a:r>
            <a:r>
              <a:rPr lang="en-US" altLang="ko-KR" b="1" dirty="0"/>
              <a:t>["</a:t>
            </a:r>
            <a:r>
              <a:rPr lang="ko-KR" altLang="en-US" b="1" dirty="0"/>
              <a:t>코드</a:t>
            </a:r>
            <a:r>
              <a:rPr lang="en-US" altLang="ko-KR" b="1" dirty="0"/>
              <a:t>"])</a:t>
            </a:r>
          </a:p>
          <a:p>
            <a:endParaRPr lang="en-US" altLang="ko-KR" b="1" dirty="0"/>
          </a:p>
          <a:p>
            <a:r>
              <a:rPr lang="en-US" altLang="ko-KR" b="1" dirty="0" err="1"/>
              <a:t>regionCdList</a:t>
            </a:r>
            <a:r>
              <a:rPr lang="en-US" altLang="ko-KR" b="1" dirty="0"/>
              <a:t> = [“11000”, “26000” …, “50000”]</a:t>
            </a:r>
            <a:endParaRPr lang="ko-KR" altLang="en-US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E483E63-3CC8-4E5E-9C9E-22DFD903D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623" y="1068779"/>
            <a:ext cx="2057687" cy="3600953"/>
          </a:xfrm>
          <a:prstGeom prst="rect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929BEE3-F1B5-49D1-946D-C6757B6FC4FA}"/>
              </a:ext>
            </a:extLst>
          </p:cNvPr>
          <p:cNvSpPr/>
          <p:nvPr/>
        </p:nvSpPr>
        <p:spPr>
          <a:xfrm>
            <a:off x="9725890" y="629392"/>
            <a:ext cx="1088196" cy="4429496"/>
          </a:xfrm>
          <a:prstGeom prst="rect">
            <a:avLst/>
          </a:prstGeom>
          <a:noFill/>
          <a:ln w="38100">
            <a:solidFill>
              <a:srgbClr val="FF9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1C100AF7-DB6F-4F2B-B7BA-BC3C6DC8F0E8}"/>
              </a:ext>
            </a:extLst>
          </p:cNvPr>
          <p:cNvCxnSpPr>
            <a:stCxn id="8" idx="2"/>
          </p:cNvCxnSpPr>
          <p:nvPr/>
        </p:nvCxnSpPr>
        <p:spPr>
          <a:xfrm rot="5400000" flipH="1">
            <a:off x="7581310" y="2370211"/>
            <a:ext cx="629393" cy="4747963"/>
          </a:xfrm>
          <a:prstGeom prst="bentConnector4">
            <a:avLst>
              <a:gd name="adj1" fmla="val -36321"/>
              <a:gd name="adj2" fmla="val 55730"/>
            </a:avLst>
          </a:prstGeom>
          <a:ln w="38100">
            <a:solidFill>
              <a:srgbClr val="FF99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158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590881CE-0A60-4755-A862-B7B7BA2D15E3}"/>
              </a:ext>
            </a:extLst>
          </p:cNvPr>
          <p:cNvGrpSpPr/>
          <p:nvPr/>
        </p:nvGrpSpPr>
        <p:grpSpPr>
          <a:xfrm>
            <a:off x="1595895" y="824737"/>
            <a:ext cx="8713965" cy="5572595"/>
            <a:chOff x="1595895" y="824737"/>
            <a:chExt cx="8713965" cy="5572595"/>
          </a:xfrm>
        </p:grpSpPr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48E7EA2D-F0E1-4B84-B954-9874EF6982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5A291B8E-E9BE-4921-A219-E359E8B5ABCE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99974827-FADF-47D4-BEA0-E09BBB94DF7F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C9B913AD-2C72-4C42-873F-E8B6915EB981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6" name="다이아몬드 35">
              <a:extLst>
                <a:ext uri="{FF2B5EF4-FFF2-40B4-BE49-F238E27FC236}">
                  <a16:creationId xmlns:a16="http://schemas.microsoft.com/office/drawing/2014/main" id="{16853696-3186-4A54-8BF9-90A60DD2855C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3F2FEA9A-78FD-43A5-8745-E9B293741573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EFC7B2C5-86CF-444F-8F6F-F8C9A6F00923}"/>
                </a:ext>
              </a:extLst>
            </p:cNvPr>
            <p:cNvCxnSpPr>
              <a:cxnSpLocks/>
              <a:stCxn id="37" idx="3"/>
              <a:endCxn id="36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C6C0BA0C-C480-40A0-8ADC-24554B2A7CAA}"/>
                </a:ext>
              </a:extLst>
            </p:cNvPr>
            <p:cNvCxnSpPr>
              <a:stCxn id="30" idx="2"/>
              <a:endCxn id="34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420D123A-CA3C-4285-96F7-6D70D321A262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4CCD7542-C6BF-4765-BBE5-CFAE6C556F74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E742AC1B-7B90-4169-BACF-0887E27C5937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8E17CB67-6CC7-4378-9622-E26145FC5E80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A90CB77E-75FE-48AC-A565-2A6CB15C5EB2}"/>
                </a:ext>
              </a:extLst>
            </p:cNvPr>
            <p:cNvCxnSpPr>
              <a:cxnSpLocks/>
              <a:stCxn id="36" idx="2"/>
              <a:endCxn id="46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896E77B7-08CC-44F7-89B3-36D296609D23}"/>
                </a:ext>
              </a:extLst>
            </p:cNvPr>
            <p:cNvCxnSpPr>
              <a:cxnSpLocks/>
              <a:stCxn id="36" idx="3"/>
              <a:endCxn id="48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A5E25B9B-C7FF-4B20-B751-78B2406CBD56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8272E338-3664-4106-AB8B-770D0F62FAD7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2DFA4A0C-3CE2-432B-97C1-AAC2FE315B76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BFAE5981-C4E6-47A7-85B8-A5B756CEDCB3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A19289C-6783-46F7-AFC0-65F6A91C190F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C1CF1AFA-D65E-4D7A-90F9-96D0A65FF3BC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2B27C45-795F-4E8C-80A0-C467B0FB5C23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61" name="연결선: 꺾임 60">
              <a:extLst>
                <a:ext uri="{FF2B5EF4-FFF2-40B4-BE49-F238E27FC236}">
                  <a16:creationId xmlns:a16="http://schemas.microsoft.com/office/drawing/2014/main" id="{BDBF4672-0E2B-419A-AF46-30B50494FEB2}"/>
                </a:ext>
              </a:extLst>
            </p:cNvPr>
            <p:cNvCxnSpPr>
              <a:cxnSpLocks/>
              <a:stCxn id="65" idx="0"/>
              <a:endCxn id="60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9D73BED3-22E7-414E-B758-274DAAA3CFC3}"/>
                </a:ext>
              </a:extLst>
            </p:cNvPr>
            <p:cNvCxnSpPr>
              <a:cxnSpLocks/>
              <a:stCxn id="48" idx="2"/>
              <a:endCxn id="60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연결선: 꺾임 62">
              <a:extLst>
                <a:ext uri="{FF2B5EF4-FFF2-40B4-BE49-F238E27FC236}">
                  <a16:creationId xmlns:a16="http://schemas.microsoft.com/office/drawing/2014/main" id="{A4025BE3-B078-48A7-861F-452785830AA2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연결선: 꺾임 63">
              <a:extLst>
                <a:ext uri="{FF2B5EF4-FFF2-40B4-BE49-F238E27FC236}">
                  <a16:creationId xmlns:a16="http://schemas.microsoft.com/office/drawing/2014/main" id="{9FB89B57-4CB3-4595-A445-121CFB1B38C0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99698E61-4A99-4A74-A4EC-673826B76F20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unpivot(melt)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286244B-B542-4AA6-B1DB-483308B4C964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295C9EA9-69D7-4F21-B72F-FD96EB314240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2330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5A9BD56-D832-47CF-A9BB-643260C58801}"/>
              </a:ext>
            </a:extLst>
          </p:cNvPr>
          <p:cNvSpPr/>
          <p:nvPr/>
        </p:nvSpPr>
        <p:spPr>
          <a:xfrm>
            <a:off x="260264" y="243438"/>
            <a:ext cx="2921330" cy="554187"/>
          </a:xfrm>
          <a:prstGeom prst="rect">
            <a:avLst/>
          </a:prstGeom>
          <a:solidFill>
            <a:srgbClr val="FFFF99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비고 파라미터 초기화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302E5B-04DA-4334-8CD0-8ACFC1245A52}"/>
              </a:ext>
            </a:extLst>
          </p:cNvPr>
          <p:cNvSpPr/>
          <p:nvPr/>
        </p:nvSpPr>
        <p:spPr>
          <a:xfrm>
            <a:off x="260264" y="3013359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분리한 파라미터와 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b="1" dirty="0" err="1">
                <a:solidFill>
                  <a:schemeClr val="tx1"/>
                </a:solidFill>
              </a:rPr>
              <a:t>비고파라미터</a:t>
            </a:r>
            <a:r>
              <a:rPr lang="ko-KR" altLang="en-US" sz="1600" b="1" dirty="0">
                <a:solidFill>
                  <a:schemeClr val="tx1"/>
                </a:solidFill>
              </a:rPr>
              <a:t> 조합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A7C351-DA23-4C75-B3E6-6E7AC646399E}"/>
              </a:ext>
            </a:extLst>
          </p:cNvPr>
          <p:cNvSpPr/>
          <p:nvPr/>
        </p:nvSpPr>
        <p:spPr>
          <a:xfrm>
            <a:off x="260264" y="5783281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url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재조합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4D52C58-F81C-4A0B-9DEC-2C49CCBD0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07" y="243438"/>
            <a:ext cx="5304349" cy="554186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9090868-1178-430E-AAB3-E8D75C9B049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720929" y="797625"/>
            <a:ext cx="0" cy="22157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CC84771-0403-4B4A-8238-046EABD01B6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720929" y="3567546"/>
            <a:ext cx="0" cy="22157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0D0755AA-40C4-4329-BD2D-2D1F719CB9F5}"/>
              </a:ext>
            </a:extLst>
          </p:cNvPr>
          <p:cNvSpPr/>
          <p:nvPr/>
        </p:nvSpPr>
        <p:spPr>
          <a:xfrm>
            <a:off x="7101443" y="181095"/>
            <a:ext cx="653143" cy="678871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9CB2FC7-6FA0-4D69-9528-EA4BEF66D499}"/>
              </a:ext>
            </a:extLst>
          </p:cNvPr>
          <p:cNvSpPr/>
          <p:nvPr/>
        </p:nvSpPr>
        <p:spPr>
          <a:xfrm>
            <a:off x="7749203" y="169220"/>
            <a:ext cx="1267673" cy="70262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736B613B-54F2-41B6-8995-77387BB65F7F}"/>
              </a:ext>
            </a:extLst>
          </p:cNvPr>
          <p:cNvSpPr/>
          <p:nvPr/>
        </p:nvSpPr>
        <p:spPr>
          <a:xfrm>
            <a:off x="9332220" y="169220"/>
            <a:ext cx="653143" cy="678871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F3FDFEF-1759-43EE-B45F-3489C86EC020}"/>
              </a:ext>
            </a:extLst>
          </p:cNvPr>
          <p:cNvSpPr/>
          <p:nvPr/>
        </p:nvSpPr>
        <p:spPr>
          <a:xfrm>
            <a:off x="5087711" y="1459683"/>
            <a:ext cx="1745670" cy="55418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Update </a:t>
            </a:r>
            <a:r>
              <a:rPr lang="ko-KR" altLang="en-US" b="1" dirty="0">
                <a:solidFill>
                  <a:schemeClr val="tx1"/>
                </a:solidFill>
              </a:rPr>
              <a:t>고려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2C16CF6-4739-4A70-9E5A-AF6F7D916234}"/>
              </a:ext>
            </a:extLst>
          </p:cNvPr>
          <p:cNvSpPr/>
          <p:nvPr/>
        </p:nvSpPr>
        <p:spPr>
          <a:xfrm>
            <a:off x="7554792" y="1459683"/>
            <a:ext cx="1745670" cy="55418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현재 최신날짜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5259A33-BDB4-4E37-8E30-A71F1184607B}"/>
              </a:ext>
            </a:extLst>
          </p:cNvPr>
          <p:cNvSpPr/>
          <p:nvPr/>
        </p:nvSpPr>
        <p:spPr>
          <a:xfrm>
            <a:off x="10021873" y="1459683"/>
            <a:ext cx="1745670" cy="55418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공백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E0EB279-E3F7-4946-808C-612B2DA38194}"/>
              </a:ext>
            </a:extLst>
          </p:cNvPr>
          <p:cNvCxnSpPr>
            <a:cxnSpLocks/>
            <a:stCxn id="21" idx="3"/>
            <a:endCxn id="28" idx="0"/>
          </p:cNvCxnSpPr>
          <p:nvPr/>
        </p:nvCxnSpPr>
        <p:spPr>
          <a:xfrm flipH="1">
            <a:off x="5960546" y="760548"/>
            <a:ext cx="1236548" cy="6991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1748914-BA7B-42E8-B4EE-6F6269CDF291}"/>
              </a:ext>
            </a:extLst>
          </p:cNvPr>
          <p:cNvCxnSpPr>
            <a:cxnSpLocks/>
            <a:stCxn id="22" idx="4"/>
            <a:endCxn id="29" idx="0"/>
          </p:cNvCxnSpPr>
          <p:nvPr/>
        </p:nvCxnSpPr>
        <p:spPr>
          <a:xfrm>
            <a:off x="8383040" y="871840"/>
            <a:ext cx="44587" cy="58784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19C0306B-76A5-4527-9566-66D005B5897A}"/>
              </a:ext>
            </a:extLst>
          </p:cNvPr>
          <p:cNvCxnSpPr>
            <a:cxnSpLocks/>
            <a:stCxn id="23" idx="5"/>
            <a:endCxn id="30" idx="0"/>
          </p:cNvCxnSpPr>
          <p:nvPr/>
        </p:nvCxnSpPr>
        <p:spPr>
          <a:xfrm>
            <a:off x="9889712" y="748673"/>
            <a:ext cx="1004996" cy="71101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349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5A9BD56-D832-47CF-A9BB-643260C58801}"/>
              </a:ext>
            </a:extLst>
          </p:cNvPr>
          <p:cNvSpPr/>
          <p:nvPr/>
        </p:nvSpPr>
        <p:spPr>
          <a:xfrm>
            <a:off x="260264" y="243438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비고 파라미터 초기화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302E5B-04DA-4334-8CD0-8ACFC1245A52}"/>
              </a:ext>
            </a:extLst>
          </p:cNvPr>
          <p:cNvSpPr/>
          <p:nvPr/>
        </p:nvSpPr>
        <p:spPr>
          <a:xfrm>
            <a:off x="260264" y="3013359"/>
            <a:ext cx="2921330" cy="554187"/>
          </a:xfrm>
          <a:prstGeom prst="rect">
            <a:avLst/>
          </a:prstGeom>
          <a:solidFill>
            <a:srgbClr val="FFFF99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분리한 파라미터와 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b="1" dirty="0" err="1">
                <a:solidFill>
                  <a:schemeClr val="tx1"/>
                </a:solidFill>
              </a:rPr>
              <a:t>비고파라미터</a:t>
            </a:r>
            <a:r>
              <a:rPr lang="ko-KR" altLang="en-US" sz="1600" b="1" dirty="0">
                <a:solidFill>
                  <a:schemeClr val="tx1"/>
                </a:solidFill>
              </a:rPr>
              <a:t> 조합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A7C351-DA23-4C75-B3E6-6E7AC646399E}"/>
              </a:ext>
            </a:extLst>
          </p:cNvPr>
          <p:cNvSpPr/>
          <p:nvPr/>
        </p:nvSpPr>
        <p:spPr>
          <a:xfrm>
            <a:off x="260264" y="5783281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url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재조합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9090868-1178-430E-AAB3-E8D75C9B049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720929" y="797625"/>
            <a:ext cx="0" cy="22157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CC84771-0403-4B4A-8238-046EABD01B6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720929" y="3567546"/>
            <a:ext cx="0" cy="22157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A98FE7C1-A173-4BA4-97CD-62DD520C2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465" y="368135"/>
            <a:ext cx="8813672" cy="636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79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5A9BD56-D832-47CF-A9BB-643260C58801}"/>
              </a:ext>
            </a:extLst>
          </p:cNvPr>
          <p:cNvSpPr/>
          <p:nvPr/>
        </p:nvSpPr>
        <p:spPr>
          <a:xfrm>
            <a:off x="260264" y="243438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비고 파라미터 초기화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302E5B-04DA-4334-8CD0-8ACFC1245A52}"/>
              </a:ext>
            </a:extLst>
          </p:cNvPr>
          <p:cNvSpPr/>
          <p:nvPr/>
        </p:nvSpPr>
        <p:spPr>
          <a:xfrm>
            <a:off x="260264" y="3013359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분리한 파라미터와 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b="1" dirty="0" err="1">
                <a:solidFill>
                  <a:schemeClr val="tx1"/>
                </a:solidFill>
              </a:rPr>
              <a:t>비고파라미터</a:t>
            </a:r>
            <a:r>
              <a:rPr lang="ko-KR" altLang="en-US" sz="1600" b="1" dirty="0">
                <a:solidFill>
                  <a:schemeClr val="tx1"/>
                </a:solidFill>
              </a:rPr>
              <a:t> 조합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A7C351-DA23-4C75-B3E6-6E7AC646399E}"/>
              </a:ext>
            </a:extLst>
          </p:cNvPr>
          <p:cNvSpPr/>
          <p:nvPr/>
        </p:nvSpPr>
        <p:spPr>
          <a:xfrm>
            <a:off x="260264" y="5783281"/>
            <a:ext cx="2921330" cy="554187"/>
          </a:xfrm>
          <a:prstGeom prst="rect">
            <a:avLst/>
          </a:prstGeom>
          <a:solidFill>
            <a:srgbClr val="FFFF99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url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재조합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9090868-1178-430E-AAB3-E8D75C9B049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720929" y="797625"/>
            <a:ext cx="0" cy="22157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CC84771-0403-4B4A-8238-046EABD01B6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720929" y="3567546"/>
            <a:ext cx="0" cy="22157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DBD34131-8DDA-4D2C-A929-F36EDD9BA257}"/>
              </a:ext>
            </a:extLst>
          </p:cNvPr>
          <p:cNvGrpSpPr/>
          <p:nvPr/>
        </p:nvGrpSpPr>
        <p:grpSpPr>
          <a:xfrm>
            <a:off x="3333007" y="4675413"/>
            <a:ext cx="8684815" cy="1260977"/>
            <a:chOff x="3333007" y="4675413"/>
            <a:chExt cx="8684815" cy="1260977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6323FF23-D657-4DB9-8ABF-792558668DF8}"/>
                </a:ext>
              </a:extLst>
            </p:cNvPr>
            <p:cNvSpPr/>
            <p:nvPr/>
          </p:nvSpPr>
          <p:spPr>
            <a:xfrm>
              <a:off x="3333007" y="4675413"/>
              <a:ext cx="868481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ko-KR" dirty="0">
                  <a:solidFill>
                    <a:srgbClr val="FF0000"/>
                  </a:solidFill>
                  <a:latin typeface="Arial Unicode MS"/>
                  <a:ea typeface="Courier New" panose="02070309020205020404" pitchFamily="49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http://openapi.kab.co.kr/OpenAPI_ToolInstallPackage/service/rest/AptTradingStateSvc/getAptTrdStateCaseOfNbr?&amp;serviceKey=</a:t>
              </a:r>
              <a:r>
                <a:rPr lang="ko-KR" altLang="ko-KR" dirty="0">
                  <a:solidFill>
                    <a:schemeClr val="accent6"/>
                  </a:solidFill>
                  <a:latin typeface="Arial Unicode MS"/>
                  <a:ea typeface="Courier New" panose="02070309020205020404" pitchFamily="49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aiaNgZ3r3nPeUj5%2FKuJ10ZNRmyePXavavOu8RZwO%2F84LnOn5KxhWa1%2F5nwxk0Y4M10W0fjCK1SksOQeQsdMu6A%3D%3D</a:t>
              </a:r>
              <a:r>
                <a:rPr lang="ko-KR" altLang="ko-KR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&amp;startmonth=200601&amp;endmonth=201903&amp;region=</a:t>
              </a:r>
              <a:endParaRPr lang="ko-KR" altLang="en-US" dirty="0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EFE146A-B7E4-4CBD-8441-B4C44986E804}"/>
                </a:ext>
              </a:extLst>
            </p:cNvPr>
            <p:cNvSpPr/>
            <p:nvPr/>
          </p:nvSpPr>
          <p:spPr>
            <a:xfrm>
              <a:off x="9856519" y="5568255"/>
              <a:ext cx="1923803" cy="36813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1115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BF0B6D2-9845-4747-A28C-44427B8A6308}"/>
              </a:ext>
            </a:extLst>
          </p:cNvPr>
          <p:cNvGrpSpPr/>
          <p:nvPr/>
        </p:nvGrpSpPr>
        <p:grpSpPr>
          <a:xfrm>
            <a:off x="597406" y="679540"/>
            <a:ext cx="10702653" cy="4989740"/>
            <a:chOff x="-28236" y="111649"/>
            <a:chExt cx="11899225" cy="6455406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9A36AAC-7118-4FEF-BE68-02345D851F08}"/>
                </a:ext>
              </a:extLst>
            </p:cNvPr>
            <p:cNvSpPr/>
            <p:nvPr/>
          </p:nvSpPr>
          <p:spPr>
            <a:xfrm>
              <a:off x="-28236" y="2160411"/>
              <a:ext cx="9059595" cy="1535086"/>
            </a:xfrm>
            <a:prstGeom prst="rect">
              <a:avLst/>
            </a:pr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39930EC-DC09-4077-A761-D68FC3C3EA15}"/>
                </a:ext>
              </a:extLst>
            </p:cNvPr>
            <p:cNvSpPr/>
            <p:nvPr/>
          </p:nvSpPr>
          <p:spPr>
            <a:xfrm>
              <a:off x="321011" y="3685858"/>
              <a:ext cx="7540456" cy="1712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err="1"/>
                <a:t>regionCdList</a:t>
              </a:r>
              <a:r>
                <a:rPr lang="en-US" altLang="ko-KR" sz="1600" b="1" dirty="0"/>
                <a:t> = list(</a:t>
              </a:r>
              <a:r>
                <a:rPr lang="en-US" altLang="ko-KR" sz="1600" b="1" dirty="0" err="1"/>
                <a:t>regionCdData</a:t>
              </a:r>
              <a:r>
                <a:rPr lang="en-US" altLang="ko-KR" sz="1600" b="1" dirty="0"/>
                <a:t>["</a:t>
              </a:r>
              <a:r>
                <a:rPr lang="ko-KR" altLang="en-US" sz="1600" b="1" dirty="0"/>
                <a:t>코드</a:t>
              </a:r>
              <a:r>
                <a:rPr lang="en-US" altLang="ko-KR" sz="1600" b="1" dirty="0"/>
                <a:t>"])</a:t>
              </a:r>
            </a:p>
            <a:p>
              <a:endParaRPr lang="en-US" altLang="ko-KR" sz="1600" b="1" dirty="0"/>
            </a:p>
            <a:p>
              <a:endParaRPr lang="en-US" altLang="ko-KR" sz="1600" b="1" dirty="0"/>
            </a:p>
            <a:p>
              <a:endParaRPr lang="en-US" altLang="ko-KR" sz="1600" b="1" dirty="0"/>
            </a:p>
            <a:p>
              <a:r>
                <a:rPr lang="en-US" altLang="ko-KR" sz="1600" b="1" dirty="0" err="1"/>
                <a:t>regionCdList</a:t>
              </a:r>
              <a:r>
                <a:rPr lang="en-US" altLang="ko-KR" sz="1600" b="1" dirty="0"/>
                <a:t> = [“11000”, “26000” …, “50000”]</a:t>
              </a:r>
              <a:endParaRPr lang="ko-KR" altLang="en-US" sz="1600" b="1" dirty="0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EFE80EC-BA95-401A-A5FF-18FB29894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08526" y="2363190"/>
              <a:ext cx="2057687" cy="3600953"/>
            </a:xfrm>
            <a:prstGeom prst="rect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43FEF91-F03F-42A4-9668-D27E95AB6E28}"/>
                </a:ext>
              </a:extLst>
            </p:cNvPr>
            <p:cNvSpPr/>
            <p:nvPr/>
          </p:nvSpPr>
          <p:spPr>
            <a:xfrm>
              <a:off x="10782793" y="1923803"/>
              <a:ext cx="1088196" cy="4429496"/>
            </a:xfrm>
            <a:prstGeom prst="rect">
              <a:avLst/>
            </a:prstGeom>
            <a:noFill/>
            <a:ln w="38100">
              <a:solidFill>
                <a:srgbClr val="CC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1E1A69E4-2204-4941-AE91-55CF1E4077E2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5400000" flipH="1">
              <a:off x="7722376" y="2748785"/>
              <a:ext cx="1365663" cy="5843366"/>
            </a:xfrm>
            <a:prstGeom prst="bentConnector4">
              <a:avLst>
                <a:gd name="adj1" fmla="val -16739"/>
                <a:gd name="adj2" fmla="val 54656"/>
              </a:avLst>
            </a:prstGeom>
            <a:ln w="38100">
              <a:solidFill>
                <a:srgbClr val="CC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8480CB8C-8D42-4A7C-8B56-B13B74D68BA8}"/>
                </a:ext>
              </a:extLst>
            </p:cNvPr>
            <p:cNvGrpSpPr/>
            <p:nvPr/>
          </p:nvGrpSpPr>
          <p:grpSpPr>
            <a:xfrm>
              <a:off x="118604" y="2293287"/>
              <a:ext cx="8684815" cy="1393635"/>
              <a:chOff x="3333007" y="4675413"/>
              <a:chExt cx="8684815" cy="1393635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1CF99FC6-74D9-4092-85C2-6C71E8028CF2}"/>
                  </a:ext>
                </a:extLst>
              </p:cNvPr>
              <p:cNvSpPr/>
              <p:nvPr/>
            </p:nvSpPr>
            <p:spPr>
              <a:xfrm>
                <a:off x="3333007" y="4675413"/>
                <a:ext cx="8684815" cy="13936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o-KR" altLang="ko-KR" sz="1600" dirty="0">
                    <a:solidFill>
                      <a:srgbClr val="FF0000"/>
                    </a:solidFill>
                    <a:latin typeface="Arial Unicode MS"/>
                    <a:ea typeface="Courier New" panose="02070309020205020404" pitchFamily="49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http://openapi.kab.co.kr/OpenAPI_ToolInstallPackage/service/rest/AptTradingStateSvc/getAptTrdStateCaseOfNbr?&amp;serviceKey=</a:t>
                </a:r>
                <a:r>
                  <a:rPr lang="ko-KR" altLang="ko-KR" sz="1600" dirty="0">
                    <a:solidFill>
                      <a:schemeClr val="accent6"/>
                    </a:solidFill>
                    <a:latin typeface="Arial Unicode MS"/>
                    <a:ea typeface="Courier New" panose="02070309020205020404" pitchFamily="49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aiaNgZ3r3nPeUj5%2FKuJ10ZNRmyePXavavOu8RZwO%2F84LnOn5KxhWa1%2F5nwxk0Y4M10W0fjCK1SksOQeQsdMu6A%3D%3D</a:t>
                </a:r>
                <a:r>
                  <a:rPr lang="ko-KR" altLang="ko-KR" sz="1600" dirty="0">
                    <a:solidFill>
                      <a:srgbClr val="337AB7"/>
                    </a:solidFill>
                    <a:latin typeface="Arial Unicode MS"/>
                    <a:ea typeface="Courier New" panose="02070309020205020404" pitchFamily="49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&amp;startmonth=200601&amp;endmonth=201903&amp;region=</a:t>
                </a:r>
                <a:endParaRPr lang="ko-KR" altLang="en-US" sz="1600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EAE17209-AB26-4BFE-9011-15B1CAD1D244}"/>
                  </a:ext>
                </a:extLst>
              </p:cNvPr>
              <p:cNvSpPr/>
              <p:nvPr/>
            </p:nvSpPr>
            <p:spPr>
              <a:xfrm>
                <a:off x="9856519" y="5568255"/>
                <a:ext cx="1923803" cy="368135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</p:grp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D64EF779-BCF6-4CA5-971C-6031194906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567" y="3577602"/>
              <a:ext cx="5174062" cy="124246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29BDB09D-B8FD-4CAA-827E-F8FE1DCC0B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62105" y="3577602"/>
              <a:ext cx="3796524" cy="122114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1637D696-77E9-4E43-91D9-7E442D4B1A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0264" y="3577602"/>
              <a:ext cx="2748365" cy="122114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CF19F976-DA0F-4443-833B-FDBD70774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418" y="5414666"/>
              <a:ext cx="5774582" cy="1152389"/>
            </a:xfrm>
            <a:prstGeom prst="rect">
              <a:avLst/>
            </a:prstGeom>
          </p:spPr>
        </p:pic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id="{AA8E815B-392C-48D6-9300-CA9F737A4838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5515667" y="3745095"/>
              <a:ext cx="3050253" cy="2608206"/>
            </a:xfrm>
            <a:prstGeom prst="bentConnector3">
              <a:avLst>
                <a:gd name="adj1" fmla="val 167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4A1B398D-2265-4CFA-946C-FB01606179A1}"/>
                </a:ext>
              </a:extLst>
            </p:cNvPr>
            <p:cNvSpPr/>
            <p:nvPr/>
          </p:nvSpPr>
          <p:spPr>
            <a:xfrm>
              <a:off x="6385344" y="4194763"/>
              <a:ext cx="807522" cy="645226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>
                  <a:solidFill>
                    <a:srgbClr val="FF0000"/>
                  </a:solidFill>
                </a:rPr>
                <a:t>1</a:t>
              </a:r>
              <a:endParaRPr lang="ko-KR" altLang="en-US" sz="2800" b="1" dirty="0">
                <a:solidFill>
                  <a:srgbClr val="FF0000"/>
                </a:solidFill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6449BFD7-DC24-4F03-AC56-F360D813F0E6}"/>
                </a:ext>
              </a:extLst>
            </p:cNvPr>
            <p:cNvSpPr/>
            <p:nvPr/>
          </p:nvSpPr>
          <p:spPr>
            <a:xfrm>
              <a:off x="6376824" y="5560427"/>
              <a:ext cx="807522" cy="645226"/>
            </a:xfrm>
            <a:prstGeom prst="ellipse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>
                  <a:solidFill>
                    <a:schemeClr val="accent1"/>
                  </a:solidFill>
                </a:rPr>
                <a:t>2</a:t>
              </a:r>
              <a:endParaRPr lang="ko-KR" altLang="en-US" sz="2800" b="1" dirty="0">
                <a:solidFill>
                  <a:schemeClr val="accent1"/>
                </a:solidFill>
              </a:endParaRPr>
            </a:p>
          </p:txBody>
        </p: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FCA6D927-B918-482E-91C0-15CA1AB7E15A}"/>
                </a:ext>
              </a:extLst>
            </p:cNvPr>
            <p:cNvGrpSpPr/>
            <p:nvPr/>
          </p:nvGrpSpPr>
          <p:grpSpPr>
            <a:xfrm>
              <a:off x="533395" y="111649"/>
              <a:ext cx="2934030" cy="1856519"/>
              <a:chOff x="533395" y="111649"/>
              <a:chExt cx="2934030" cy="1856519"/>
            </a:xfrm>
          </p:grpSpPr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34E02F96-E81E-4593-BA30-C4E6F0F4AE37}"/>
                  </a:ext>
                </a:extLst>
              </p:cNvPr>
              <p:cNvSpPr/>
              <p:nvPr/>
            </p:nvSpPr>
            <p:spPr>
              <a:xfrm>
                <a:off x="533395" y="111649"/>
                <a:ext cx="2921330" cy="554187"/>
              </a:xfrm>
              <a:prstGeom prst="rect">
                <a:avLst/>
              </a:prstGeom>
              <a:solidFill>
                <a:srgbClr val="FFFF99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1" dirty="0">
                    <a:solidFill>
                      <a:schemeClr val="tx1"/>
                    </a:solidFill>
                  </a:rPr>
                  <a:t>지역별 데이터 불러오기</a:t>
                </a: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24E4E8AC-228B-4F5A-B618-6EE05E41250A}"/>
                  </a:ext>
                </a:extLst>
              </p:cNvPr>
              <p:cNvSpPr/>
              <p:nvPr/>
            </p:nvSpPr>
            <p:spPr>
              <a:xfrm>
                <a:off x="533395" y="756875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1" dirty="0">
                    <a:solidFill>
                      <a:schemeClr val="tx1"/>
                    </a:solidFill>
                  </a:rPr>
                  <a:t>데이터 정제</a:t>
                </a: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CA6B620-1070-4B03-8A06-C43F56A64083}"/>
                  </a:ext>
                </a:extLst>
              </p:cNvPr>
              <p:cNvSpPr/>
              <p:nvPr/>
            </p:nvSpPr>
            <p:spPr>
              <a:xfrm>
                <a:off x="533395" y="1413981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err="1">
                    <a:solidFill>
                      <a:schemeClr val="tx1"/>
                    </a:solidFill>
                  </a:rPr>
                  <a:t>concat</a:t>
                </a:r>
                <a:endParaRPr lang="ko-KR" altLang="en-US" sz="16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4" name="연결선: 꺾임 53">
                <a:extLst>
                  <a:ext uri="{FF2B5EF4-FFF2-40B4-BE49-F238E27FC236}">
                    <a16:creationId xmlns:a16="http://schemas.microsoft.com/office/drawing/2014/main" id="{4EC11039-9F4F-4DFE-AB13-FDABA15AA33F}"/>
                  </a:ext>
                </a:extLst>
              </p:cNvPr>
              <p:cNvCxnSpPr>
                <a:cxnSpLocks/>
                <a:stCxn id="51" idx="3"/>
                <a:endCxn id="53" idx="3"/>
              </p:cNvCxnSpPr>
              <p:nvPr/>
            </p:nvCxnSpPr>
            <p:spPr>
              <a:xfrm>
                <a:off x="3454725" y="388743"/>
                <a:ext cx="12700" cy="1302332"/>
              </a:xfrm>
              <a:prstGeom prst="bentConnector3">
                <a:avLst>
                  <a:gd name="adj1" fmla="val 1800000"/>
                </a:avLst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연결선: 꺾임 54">
                <a:extLst>
                  <a:ext uri="{FF2B5EF4-FFF2-40B4-BE49-F238E27FC236}">
                    <a16:creationId xmlns:a16="http://schemas.microsoft.com/office/drawing/2014/main" id="{25EC8212-FE90-454E-BD08-1E863F836AE9}"/>
                  </a:ext>
                </a:extLst>
              </p:cNvPr>
              <p:cNvCxnSpPr>
                <a:cxnSpLocks/>
                <a:stCxn id="53" idx="1"/>
                <a:endCxn id="51" idx="1"/>
              </p:cNvCxnSpPr>
              <p:nvPr/>
            </p:nvCxnSpPr>
            <p:spPr>
              <a:xfrm rot="10800000">
                <a:off x="533395" y="388743"/>
                <a:ext cx="12700" cy="1302332"/>
              </a:xfrm>
              <a:prstGeom prst="bentConnector3">
                <a:avLst>
                  <a:gd name="adj1" fmla="val 1800000"/>
                </a:avLst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519322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ECE991D1-F10F-41E2-8348-B9BA1D140A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509" y="1247479"/>
            <a:ext cx="15808986" cy="837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029FC802-5E0B-45B3-89D9-DC6CD23F8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18352B4-E5FF-4A13-94CE-35D7800207A2}"/>
              </a:ext>
            </a:extLst>
          </p:cNvPr>
          <p:cNvGrpSpPr/>
          <p:nvPr/>
        </p:nvGrpSpPr>
        <p:grpSpPr>
          <a:xfrm>
            <a:off x="1406922" y="949072"/>
            <a:ext cx="9604380" cy="4661449"/>
            <a:chOff x="155637" y="111649"/>
            <a:chExt cx="11698189" cy="6311688"/>
          </a:xfrm>
        </p:grpSpPr>
        <p:pic>
          <p:nvPicPr>
            <p:cNvPr id="1025" name="_x134909752" descr="EMB0000261c59ce">
              <a:extLst>
                <a:ext uri="{FF2B5EF4-FFF2-40B4-BE49-F238E27FC236}">
                  <a16:creationId xmlns:a16="http://schemas.microsoft.com/office/drawing/2014/main" id="{962BD9F2-3BFB-44FB-BD6E-28D8412B27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2649" y="5266063"/>
              <a:ext cx="6391177" cy="11572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0AB8B92-ED4B-4F27-82DD-A0C3A8F884A4}"/>
                </a:ext>
              </a:extLst>
            </p:cNvPr>
            <p:cNvGrpSpPr/>
            <p:nvPr/>
          </p:nvGrpSpPr>
          <p:grpSpPr>
            <a:xfrm>
              <a:off x="533395" y="111649"/>
              <a:ext cx="2934030" cy="1856519"/>
              <a:chOff x="533395" y="111649"/>
              <a:chExt cx="2934030" cy="1856519"/>
            </a:xfrm>
            <a:noFill/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659BE385-47EA-4E83-BF2E-34E4C05AC8DF}"/>
                  </a:ext>
                </a:extLst>
              </p:cNvPr>
              <p:cNvSpPr/>
              <p:nvPr/>
            </p:nvSpPr>
            <p:spPr>
              <a:xfrm>
                <a:off x="533395" y="111649"/>
                <a:ext cx="2921330" cy="554187"/>
              </a:xfrm>
              <a:prstGeom prst="rect">
                <a:avLst/>
              </a:prstGeom>
              <a:grp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지역별 데이터 불러오기</a:t>
                </a: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36917331-F53B-4F5D-AABD-75EB410C8C5D}"/>
                  </a:ext>
                </a:extLst>
              </p:cNvPr>
              <p:cNvSpPr/>
              <p:nvPr/>
            </p:nvSpPr>
            <p:spPr>
              <a:xfrm>
                <a:off x="533395" y="756875"/>
                <a:ext cx="2921330" cy="554187"/>
              </a:xfrm>
              <a:prstGeom prst="rect">
                <a:avLst/>
              </a:prstGeom>
              <a:solidFill>
                <a:srgbClr val="FFFF99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데이터 정제</a:t>
                </a: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93A1D535-6258-47FF-A369-5FBA31B4485B}"/>
                  </a:ext>
                </a:extLst>
              </p:cNvPr>
              <p:cNvSpPr/>
              <p:nvPr/>
            </p:nvSpPr>
            <p:spPr>
              <a:xfrm>
                <a:off x="533395" y="1413981"/>
                <a:ext cx="2921330" cy="554187"/>
              </a:xfrm>
              <a:prstGeom prst="rect">
                <a:avLst/>
              </a:prstGeom>
              <a:grp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err="1">
                    <a:solidFill>
                      <a:schemeClr val="tx1"/>
                    </a:solidFill>
                  </a:rPr>
                  <a:t>concat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연결선: 꺾임 14">
                <a:extLst>
                  <a:ext uri="{FF2B5EF4-FFF2-40B4-BE49-F238E27FC236}">
                    <a16:creationId xmlns:a16="http://schemas.microsoft.com/office/drawing/2014/main" id="{6E928FA9-53DA-4A76-BAEE-4F4DFB69F9E8}"/>
                  </a:ext>
                </a:extLst>
              </p:cNvPr>
              <p:cNvCxnSpPr>
                <a:cxnSpLocks/>
                <a:stCxn id="12" idx="3"/>
                <a:endCxn id="14" idx="3"/>
              </p:cNvCxnSpPr>
              <p:nvPr/>
            </p:nvCxnSpPr>
            <p:spPr>
              <a:xfrm>
                <a:off x="3454725" y="388743"/>
                <a:ext cx="12700" cy="1302332"/>
              </a:xfrm>
              <a:prstGeom prst="bentConnector3">
                <a:avLst>
                  <a:gd name="adj1" fmla="val 1800000"/>
                </a:avLst>
              </a:prstGeom>
              <a:grpFill/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연결선: 꺾임 15">
                <a:extLst>
                  <a:ext uri="{FF2B5EF4-FFF2-40B4-BE49-F238E27FC236}">
                    <a16:creationId xmlns:a16="http://schemas.microsoft.com/office/drawing/2014/main" id="{1F459644-6D6D-46EA-A68F-4CBD5A04E0D5}"/>
                  </a:ext>
                </a:extLst>
              </p:cNvPr>
              <p:cNvCxnSpPr>
                <a:cxnSpLocks/>
                <a:stCxn id="14" idx="1"/>
                <a:endCxn id="12" idx="1"/>
              </p:cNvCxnSpPr>
              <p:nvPr/>
            </p:nvCxnSpPr>
            <p:spPr>
              <a:xfrm rot="10800000">
                <a:off x="533395" y="388743"/>
                <a:ext cx="12700" cy="1302332"/>
              </a:xfrm>
              <a:prstGeom prst="bentConnector3">
                <a:avLst>
                  <a:gd name="adj1" fmla="val 1800000"/>
                </a:avLst>
              </a:prstGeom>
              <a:grpFill/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27" name="_x134124696" descr="EMB0000261c59d4">
              <a:extLst>
                <a:ext uri="{FF2B5EF4-FFF2-40B4-BE49-F238E27FC236}">
                  <a16:creationId xmlns:a16="http://schemas.microsoft.com/office/drawing/2014/main" id="{819FB6B1-E0EE-41D3-9902-F07D643B40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2649" y="140005"/>
              <a:ext cx="6327368" cy="18281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9" name="_x134125496" descr="EMB0000261c59da">
              <a:extLst>
                <a:ext uri="{FF2B5EF4-FFF2-40B4-BE49-F238E27FC236}">
                  <a16:creationId xmlns:a16="http://schemas.microsoft.com/office/drawing/2014/main" id="{1C97738D-CE8E-4872-830D-9BBBA906D4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637" y="2616138"/>
              <a:ext cx="4867626" cy="38071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8073285E-2E9A-4B5E-B7E3-AAAD33A92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2649" y="3034041"/>
              <a:ext cx="4588097" cy="12648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265AE67F-928B-4F9B-BD0F-31E4AD0A5893}"/>
                </a:ext>
              </a:extLst>
            </p:cNvPr>
            <p:cNvSpPr/>
            <p:nvPr/>
          </p:nvSpPr>
          <p:spPr>
            <a:xfrm>
              <a:off x="7303325" y="1045029"/>
              <a:ext cx="1270659" cy="4572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1D13EB4B-C0FD-46E2-BDC7-85DCB766510D}"/>
                </a:ext>
              </a:extLst>
            </p:cNvPr>
            <p:cNvCxnSpPr/>
            <p:nvPr/>
          </p:nvCxnSpPr>
          <p:spPr>
            <a:xfrm>
              <a:off x="7897091" y="1502229"/>
              <a:ext cx="0" cy="153181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AD04C142-5B1E-4ABA-BDC0-62B70F39597A}"/>
                </a:ext>
              </a:extLst>
            </p:cNvPr>
            <p:cNvCxnSpPr>
              <a:cxnSpLocks/>
            </p:cNvCxnSpPr>
            <p:nvPr/>
          </p:nvCxnSpPr>
          <p:spPr>
            <a:xfrm>
              <a:off x="7897091" y="4298868"/>
              <a:ext cx="0" cy="96719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4A03E28-F7ED-4309-AC3C-3D059348B7B9}"/>
                </a:ext>
              </a:extLst>
            </p:cNvPr>
            <p:cNvSpPr/>
            <p:nvPr/>
          </p:nvSpPr>
          <p:spPr>
            <a:xfrm>
              <a:off x="8257792" y="3399167"/>
              <a:ext cx="3596034" cy="478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“200601” , “7704”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7ABF3D0E-BE5A-4860-94F1-70566AA5DF45}"/>
                </a:ext>
              </a:extLst>
            </p:cNvPr>
            <p:cNvCxnSpPr>
              <a:cxnSpLocks/>
            </p:cNvCxnSpPr>
            <p:nvPr/>
          </p:nvCxnSpPr>
          <p:spPr>
            <a:xfrm>
              <a:off x="7912925" y="3400560"/>
              <a:ext cx="0" cy="47699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7CD91F2-1B84-4031-9463-8CBE3E77B334}"/>
                </a:ext>
              </a:extLst>
            </p:cNvPr>
            <p:cNvSpPr/>
            <p:nvPr/>
          </p:nvSpPr>
          <p:spPr>
            <a:xfrm>
              <a:off x="8116783" y="4494729"/>
              <a:ext cx="1834733" cy="478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[1] =&gt; “7704”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A0C343-815D-4CAF-AE51-54E5B6FB4F47}"/>
                </a:ext>
              </a:extLst>
            </p:cNvPr>
            <p:cNvSpPr/>
            <p:nvPr/>
          </p:nvSpPr>
          <p:spPr>
            <a:xfrm>
              <a:off x="5910698" y="4494730"/>
              <a:ext cx="1816438" cy="478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[0] =&gt;“200601”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5EFF9D2-716D-4F29-822B-294A1A0BF2E9}"/>
                </a:ext>
              </a:extLst>
            </p:cNvPr>
            <p:cNvCxnSpPr>
              <a:cxnSpLocks/>
            </p:cNvCxnSpPr>
            <p:nvPr/>
          </p:nvCxnSpPr>
          <p:spPr>
            <a:xfrm>
              <a:off x="8116783" y="5747657"/>
              <a:ext cx="367323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BE02ABA3-C186-4352-B60A-AEF3AB6F9598}"/>
                </a:ext>
              </a:extLst>
            </p:cNvPr>
            <p:cNvCxnSpPr>
              <a:cxnSpLocks/>
            </p:cNvCxnSpPr>
            <p:nvPr/>
          </p:nvCxnSpPr>
          <p:spPr>
            <a:xfrm>
              <a:off x="8116783" y="6244441"/>
              <a:ext cx="367323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4165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2143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CONTENTS</a:t>
            </a:r>
            <a:endParaRPr kumimoji="0" lang="ko-KR" altLang="en-US" sz="44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521344"/>
              </p:ext>
            </p:extLst>
          </p:nvPr>
        </p:nvGraphicFramePr>
        <p:xfrm>
          <a:off x="720725" y="1773078"/>
          <a:ext cx="10750550" cy="46590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5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52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00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7362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01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프로젝트 개요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기업의 환경분석을 통해 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강점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(threat)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en-US" altLang="ko-KR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02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서비스 구성도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데이터 구성과 실제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SYSTEM / SW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니즈 파악부터 자동화까지 구현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(STEP 1~ STEP 4)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03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세부 구현 방법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6451044"/>
              </p:ext>
            </p:extLst>
          </p:nvPr>
        </p:nvGraphicFramePr>
        <p:xfrm>
          <a:off x="484491" y="2281747"/>
          <a:ext cx="11223018" cy="1067887"/>
        </p:xfrm>
        <a:graphic>
          <a:graphicData uri="http://schemas.openxmlformats.org/drawingml/2006/table">
            <a:tbl>
              <a:tblPr firstRow="1" bandRow="1">
                <a:effectLst>
                  <a:outerShdw blurRad="5588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49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5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5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6788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01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95459" marR="95459" marT="47729" marB="47729" anchor="ctr">
                    <a:lnL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프로젝트 개요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프로젝트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목적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(purpose), 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전제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</a:t>
                      </a:r>
                      <a:r>
                        <a:rPr lang="en-US" altLang="ko-KR" sz="1400" b="1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premise)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범위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(range)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설정</a:t>
                      </a: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고객 니즈에 따른 데이터 정제와 </a:t>
                      </a:r>
                      <a:endParaRPr kumimoji="0" lang="en-US" altLang="ko-K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자동화구현 방법 </a:t>
                      </a:r>
                      <a:endParaRPr lang="en-US" altLang="ko-KR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407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932EA1D-E334-43B5-A99A-735AD866CB9E}"/>
              </a:ext>
            </a:extLst>
          </p:cNvPr>
          <p:cNvGrpSpPr/>
          <p:nvPr/>
        </p:nvGrpSpPr>
        <p:grpSpPr>
          <a:xfrm>
            <a:off x="1246870" y="766168"/>
            <a:ext cx="9698260" cy="4912738"/>
            <a:chOff x="533395" y="111649"/>
            <a:chExt cx="11402131" cy="6502907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49F4682-BE28-4A41-8CE4-A1D86700FB6D}"/>
                </a:ext>
              </a:extLst>
            </p:cNvPr>
            <p:cNvGrpSpPr/>
            <p:nvPr/>
          </p:nvGrpSpPr>
          <p:grpSpPr>
            <a:xfrm>
              <a:off x="533395" y="111649"/>
              <a:ext cx="2934030" cy="1856519"/>
              <a:chOff x="533395" y="111649"/>
              <a:chExt cx="2934030" cy="1856519"/>
            </a:xfrm>
            <a:noFill/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F3EB3E48-FA3F-4E72-93D7-18B06CFF0E44}"/>
                  </a:ext>
                </a:extLst>
              </p:cNvPr>
              <p:cNvSpPr/>
              <p:nvPr/>
            </p:nvSpPr>
            <p:spPr>
              <a:xfrm>
                <a:off x="533395" y="111649"/>
                <a:ext cx="2921330" cy="554187"/>
              </a:xfrm>
              <a:prstGeom prst="rect">
                <a:avLst/>
              </a:prstGeom>
              <a:grp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1" dirty="0">
                    <a:solidFill>
                      <a:schemeClr val="tx1"/>
                    </a:solidFill>
                  </a:rPr>
                  <a:t>지역별 데이터 불러오기</a:t>
                </a: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CB534F62-6046-47D2-84D8-0F9E5FD67D65}"/>
                  </a:ext>
                </a:extLst>
              </p:cNvPr>
              <p:cNvSpPr/>
              <p:nvPr/>
            </p:nvSpPr>
            <p:spPr>
              <a:xfrm>
                <a:off x="533395" y="756875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1" dirty="0">
                    <a:solidFill>
                      <a:schemeClr val="tx1"/>
                    </a:solidFill>
                  </a:rPr>
                  <a:t>데이터 정제</a:t>
                </a: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B9B290F1-3518-4700-8406-E4CC8B7E7291}"/>
                  </a:ext>
                </a:extLst>
              </p:cNvPr>
              <p:cNvSpPr/>
              <p:nvPr/>
            </p:nvSpPr>
            <p:spPr>
              <a:xfrm>
                <a:off x="533395" y="1413981"/>
                <a:ext cx="2921330" cy="554187"/>
              </a:xfrm>
              <a:prstGeom prst="rect">
                <a:avLst/>
              </a:prstGeom>
              <a:solidFill>
                <a:srgbClr val="FFFF99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err="1">
                    <a:solidFill>
                      <a:schemeClr val="tx1"/>
                    </a:solidFill>
                  </a:rPr>
                  <a:t>concat</a:t>
                </a:r>
                <a:endParaRPr lang="ko-KR" altLang="en-US" sz="16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" name="연결선: 꺾임 7">
                <a:extLst>
                  <a:ext uri="{FF2B5EF4-FFF2-40B4-BE49-F238E27FC236}">
                    <a16:creationId xmlns:a16="http://schemas.microsoft.com/office/drawing/2014/main" id="{66330132-3917-422D-805C-9EF03E0A815B}"/>
                  </a:ext>
                </a:extLst>
              </p:cNvPr>
              <p:cNvCxnSpPr>
                <a:cxnSpLocks/>
                <a:stCxn id="5" idx="3"/>
                <a:endCxn id="7" idx="3"/>
              </p:cNvCxnSpPr>
              <p:nvPr/>
            </p:nvCxnSpPr>
            <p:spPr>
              <a:xfrm>
                <a:off x="3454725" y="388743"/>
                <a:ext cx="12700" cy="1302332"/>
              </a:xfrm>
              <a:prstGeom prst="bentConnector3">
                <a:avLst>
                  <a:gd name="adj1" fmla="val 3483110"/>
                </a:avLst>
              </a:prstGeom>
              <a:grpFill/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연결선: 꺾임 8">
                <a:extLst>
                  <a:ext uri="{FF2B5EF4-FFF2-40B4-BE49-F238E27FC236}">
                    <a16:creationId xmlns:a16="http://schemas.microsoft.com/office/drawing/2014/main" id="{F17DEC04-DC70-46B7-8968-C01D59929F92}"/>
                  </a:ext>
                </a:extLst>
              </p:cNvPr>
              <p:cNvCxnSpPr>
                <a:cxnSpLocks/>
                <a:stCxn id="7" idx="1"/>
                <a:endCxn id="5" idx="1"/>
              </p:cNvCxnSpPr>
              <p:nvPr/>
            </p:nvCxnSpPr>
            <p:spPr>
              <a:xfrm rot="10800000">
                <a:off x="533395" y="388743"/>
                <a:ext cx="12700" cy="1302332"/>
              </a:xfrm>
              <a:prstGeom prst="bentConnector3">
                <a:avLst>
                  <a:gd name="adj1" fmla="val 3202598"/>
                </a:avLst>
              </a:prstGeom>
              <a:grpFill/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5448300C-3014-43DB-96AF-9C6FFCBF7E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688" y="756875"/>
              <a:ext cx="7714838" cy="585768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D392293-62AD-4E50-ABB5-82D74FAAED7D}"/>
                </a:ext>
              </a:extLst>
            </p:cNvPr>
            <p:cNvSpPr/>
            <p:nvPr/>
          </p:nvSpPr>
          <p:spPr>
            <a:xfrm>
              <a:off x="5907974" y="857613"/>
              <a:ext cx="376052" cy="3527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06D8E92-8BF2-4DE3-96F1-2A0C9C175F62}"/>
                </a:ext>
              </a:extLst>
            </p:cNvPr>
            <p:cNvSpPr/>
            <p:nvPr/>
          </p:nvSpPr>
          <p:spPr>
            <a:xfrm>
              <a:off x="11376561" y="857613"/>
              <a:ext cx="376052" cy="3527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FC8F8815-A8D0-4104-BD71-31EA9A353CF6}"/>
                </a:ext>
              </a:extLst>
            </p:cNvPr>
            <p:cNvSpPr/>
            <p:nvPr/>
          </p:nvSpPr>
          <p:spPr>
            <a:xfrm>
              <a:off x="4940135" y="1210323"/>
              <a:ext cx="376052" cy="489080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57E3D09-39C9-4912-9C7A-98649F52958B}"/>
                </a:ext>
              </a:extLst>
            </p:cNvPr>
            <p:cNvSpPr/>
            <p:nvPr/>
          </p:nvSpPr>
          <p:spPr>
            <a:xfrm>
              <a:off x="2200069" y="3151906"/>
              <a:ext cx="1660896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전체 지역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2896852D-6093-4F05-803A-DC3E2D1C291B}"/>
                </a:ext>
              </a:extLst>
            </p:cNvPr>
            <p:cNvCxnSpPr>
              <a:stCxn id="24" idx="3"/>
            </p:cNvCxnSpPr>
            <p:nvPr/>
          </p:nvCxnSpPr>
          <p:spPr>
            <a:xfrm flipV="1">
              <a:off x="3860965" y="3428999"/>
              <a:ext cx="1079170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D11733E2-6CC2-4A49-8FC1-72553C7E840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613179"/>
              <a:ext cx="0" cy="24443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D722C55-1C03-48D6-938F-7836FA19D1DE}"/>
                </a:ext>
              </a:extLst>
            </p:cNvPr>
            <p:cNvCxnSpPr>
              <a:cxnSpLocks/>
            </p:cNvCxnSpPr>
            <p:nvPr/>
          </p:nvCxnSpPr>
          <p:spPr>
            <a:xfrm>
              <a:off x="11564587" y="622201"/>
              <a:ext cx="0" cy="24443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176272-65D5-4A29-B0EF-1061CDBF24A8}"/>
                </a:ext>
              </a:extLst>
            </p:cNvPr>
            <p:cNvSpPr/>
            <p:nvPr/>
          </p:nvSpPr>
          <p:spPr>
            <a:xfrm>
              <a:off x="5201392" y="111649"/>
              <a:ext cx="1660896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초기화 년도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AD7AC6A-7B0E-443D-9EB1-DA4C2E9BA6D9}"/>
                </a:ext>
              </a:extLst>
            </p:cNvPr>
            <p:cNvSpPr/>
            <p:nvPr/>
          </p:nvSpPr>
          <p:spPr>
            <a:xfrm>
              <a:off x="10272980" y="111649"/>
              <a:ext cx="1660896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최신 년도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69931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2CA5F6B-8732-4F9D-B75F-816E622A8A0A}"/>
              </a:ext>
            </a:extLst>
          </p:cNvPr>
          <p:cNvGrpSpPr/>
          <p:nvPr/>
        </p:nvGrpSpPr>
        <p:grpSpPr>
          <a:xfrm>
            <a:off x="912525" y="844030"/>
            <a:ext cx="10079525" cy="4777124"/>
            <a:chOff x="142504" y="160636"/>
            <a:chExt cx="11960567" cy="648361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CE1978C-5486-4DFF-B488-7A640387213C}"/>
                </a:ext>
              </a:extLst>
            </p:cNvPr>
            <p:cNvSpPr/>
            <p:nvPr/>
          </p:nvSpPr>
          <p:spPr>
            <a:xfrm>
              <a:off x="426518" y="213753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지역별 데이터 불러오기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BF828B4-32BA-4F45-8B0F-A7038D609661}"/>
                </a:ext>
              </a:extLst>
            </p:cNvPr>
            <p:cNvSpPr/>
            <p:nvPr/>
          </p:nvSpPr>
          <p:spPr>
            <a:xfrm>
              <a:off x="426518" y="858979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데이터 정제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A6D2262-B300-4D97-8D4D-78F5640BDF0E}"/>
                </a:ext>
              </a:extLst>
            </p:cNvPr>
            <p:cNvSpPr/>
            <p:nvPr/>
          </p:nvSpPr>
          <p:spPr>
            <a:xfrm>
              <a:off x="426518" y="1516085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concat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D6502885-C83A-4B43-B58A-6DA910AD5EDD}"/>
                </a:ext>
              </a:extLst>
            </p:cNvPr>
            <p:cNvCxnSpPr>
              <a:cxnSpLocks/>
              <a:stCxn id="4" idx="3"/>
              <a:endCxn id="6" idx="3"/>
            </p:cNvCxnSpPr>
            <p:nvPr/>
          </p:nvCxnSpPr>
          <p:spPr>
            <a:xfrm>
              <a:off x="3347848" y="490847"/>
              <a:ext cx="12700" cy="1302332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연결선: 꺾임 7">
              <a:extLst>
                <a:ext uri="{FF2B5EF4-FFF2-40B4-BE49-F238E27FC236}">
                  <a16:creationId xmlns:a16="http://schemas.microsoft.com/office/drawing/2014/main" id="{BC4C1543-B5C5-4AC9-B8A8-7B32410496E7}"/>
                </a:ext>
              </a:extLst>
            </p:cNvPr>
            <p:cNvCxnSpPr>
              <a:cxnSpLocks/>
              <a:stCxn id="6" idx="1"/>
              <a:endCxn id="4" idx="1"/>
            </p:cNvCxnSpPr>
            <p:nvPr/>
          </p:nvCxnSpPr>
          <p:spPr>
            <a:xfrm rot="10800000">
              <a:off x="426518" y="490847"/>
              <a:ext cx="12700" cy="1302332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7E29CCF-21B6-4174-875F-F50905F958D6}"/>
                </a:ext>
              </a:extLst>
            </p:cNvPr>
            <p:cNvSpPr/>
            <p:nvPr/>
          </p:nvSpPr>
          <p:spPr>
            <a:xfrm>
              <a:off x="4206831" y="1516084"/>
              <a:ext cx="2921330" cy="554187"/>
            </a:xfrm>
            <a:prstGeom prst="rect">
              <a:avLst/>
            </a:prstGeom>
            <a:solidFill>
              <a:srgbClr val="FFFF99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unpivot(melt)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A3470FB4-4E0A-4864-90D5-EFD4578F33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548" y="1931724"/>
              <a:ext cx="858983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F73F46CE-E0A3-4D69-B0E0-FC1772D819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336" y="4203870"/>
              <a:ext cx="6241190" cy="235130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D3CD309-C9C0-48C6-A2EE-2C9541971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8160" y="3220911"/>
              <a:ext cx="4974911" cy="33260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062BBD6-4C55-4AD5-A31E-64152F8EFD3D}"/>
                </a:ext>
              </a:extLst>
            </p:cNvPr>
            <p:cNvSpPr/>
            <p:nvPr/>
          </p:nvSpPr>
          <p:spPr>
            <a:xfrm>
              <a:off x="312335" y="2428734"/>
              <a:ext cx="11376941" cy="61134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noAutofit/>
            </a:bodyPr>
            <a:lstStyle/>
            <a:p>
              <a:r>
                <a:rPr lang="en-US" altLang="ko-KR" sz="1400" b="1" dirty="0" err="1"/>
                <a:t>unpivotResult</a:t>
              </a:r>
              <a:r>
                <a:rPr lang="en-US" altLang="ko-KR" sz="1400" b="1" dirty="0"/>
                <a:t> = </a:t>
              </a:r>
              <a:r>
                <a:rPr lang="en-US" altLang="ko-KR" sz="1400" b="1" dirty="0" err="1"/>
                <a:t>pd.melt</a:t>
              </a:r>
              <a:r>
                <a:rPr lang="en-US" altLang="ko-KR" sz="1400" b="1" dirty="0"/>
                <a:t>(pivotResult2, </a:t>
              </a:r>
              <a:r>
                <a:rPr lang="en-US" altLang="ko-KR" sz="1400" b="1" dirty="0" err="1"/>
                <a:t>id_vars</a:t>
              </a:r>
              <a:r>
                <a:rPr lang="en-US" altLang="ko-KR" sz="1400" b="1" dirty="0"/>
                <a:t>=[</a:t>
              </a:r>
              <a:r>
                <a:rPr lang="en-US" altLang="ko-KR" sz="1400" b="1" dirty="0">
                  <a:solidFill>
                    <a:schemeClr val="accent6"/>
                  </a:solidFill>
                </a:rPr>
                <a:t>'REGIONID', 'PRODUCT</a:t>
              </a:r>
              <a:r>
                <a:rPr lang="en-US" altLang="ko-KR" sz="1400" b="1" dirty="0"/>
                <a:t>’] ,</a:t>
              </a:r>
              <a:r>
                <a:rPr lang="en-US" altLang="ko-KR" sz="1400" b="1" dirty="0" err="1"/>
                <a:t>var_name</a:t>
              </a:r>
              <a:r>
                <a:rPr lang="en-US" altLang="ko-KR" sz="1400" b="1" dirty="0"/>
                <a:t>='</a:t>
              </a:r>
              <a:r>
                <a:rPr lang="en-US" altLang="ko-KR" sz="1400" b="1" dirty="0">
                  <a:solidFill>
                    <a:srgbClr val="FF0000"/>
                  </a:solidFill>
                </a:rPr>
                <a:t>YEARWEEK</a:t>
              </a:r>
              <a:r>
                <a:rPr lang="en-US" altLang="ko-KR" sz="1400" b="1" dirty="0"/>
                <a:t>', </a:t>
              </a:r>
              <a:r>
                <a:rPr lang="en-US" altLang="ko-KR" sz="1400" b="1" dirty="0" err="1"/>
                <a:t>value_name</a:t>
              </a:r>
              <a:r>
                <a:rPr lang="en-US" altLang="ko-KR" sz="1400" b="1" dirty="0"/>
                <a:t>='</a:t>
              </a:r>
              <a:r>
                <a:rPr lang="en-US" altLang="ko-KR" sz="1400" b="1" dirty="0">
                  <a:solidFill>
                    <a:schemeClr val="accent1"/>
                  </a:solidFill>
                </a:rPr>
                <a:t>QTY</a:t>
              </a:r>
              <a:r>
                <a:rPr lang="en-US" altLang="ko-KR" sz="1400" b="1" dirty="0"/>
                <a:t>')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D2928B0-F7FF-454D-826B-12E832353C01}"/>
                </a:ext>
              </a:extLst>
            </p:cNvPr>
            <p:cNvSpPr/>
            <p:nvPr/>
          </p:nvSpPr>
          <p:spPr>
            <a:xfrm>
              <a:off x="1508167" y="4001984"/>
              <a:ext cx="1567542" cy="2642263"/>
            </a:xfrm>
            <a:prstGeom prst="rect">
              <a:avLst/>
            </a:prstGeom>
            <a:noFill/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867862-06DC-432F-B24E-5C43AA9F41B7}"/>
                </a:ext>
              </a:extLst>
            </p:cNvPr>
            <p:cNvSpPr/>
            <p:nvPr/>
          </p:nvSpPr>
          <p:spPr>
            <a:xfrm>
              <a:off x="3075708" y="4203870"/>
              <a:ext cx="3477818" cy="49700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C0646D2-49ED-43B1-850F-B51D6DD39C18}"/>
                </a:ext>
              </a:extLst>
            </p:cNvPr>
            <p:cNvSpPr/>
            <p:nvPr/>
          </p:nvSpPr>
          <p:spPr>
            <a:xfrm>
              <a:off x="3075708" y="4685267"/>
              <a:ext cx="3477818" cy="1861730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01434E8-DD50-4EBC-B4E2-0A929DED43DA}"/>
                </a:ext>
              </a:extLst>
            </p:cNvPr>
            <p:cNvSpPr/>
            <p:nvPr/>
          </p:nvSpPr>
          <p:spPr>
            <a:xfrm>
              <a:off x="142504" y="3895106"/>
              <a:ext cx="1365662" cy="27491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ED735D9-0E36-4DDA-AE7D-44237F1326B4}"/>
                </a:ext>
              </a:extLst>
            </p:cNvPr>
            <p:cNvSpPr/>
            <p:nvPr/>
          </p:nvSpPr>
          <p:spPr>
            <a:xfrm>
              <a:off x="7911932" y="3220911"/>
              <a:ext cx="2110842" cy="3326086"/>
            </a:xfrm>
            <a:prstGeom prst="rect">
              <a:avLst/>
            </a:prstGeom>
            <a:noFill/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7932758-FEA2-4593-8A4F-BE7424690945}"/>
                </a:ext>
              </a:extLst>
            </p:cNvPr>
            <p:cNvSpPr/>
            <p:nvPr/>
          </p:nvSpPr>
          <p:spPr>
            <a:xfrm>
              <a:off x="10064337" y="3216329"/>
              <a:ext cx="1045030" cy="332608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8EC47EA-F9D3-4D20-B954-F18ECCC9CDF7}"/>
                </a:ext>
              </a:extLst>
            </p:cNvPr>
            <p:cNvSpPr/>
            <p:nvPr/>
          </p:nvSpPr>
          <p:spPr>
            <a:xfrm>
              <a:off x="11150930" y="3217271"/>
              <a:ext cx="952141" cy="332608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E7C094F-A567-4182-8388-A89A03DDA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7990" y="160636"/>
              <a:ext cx="4011286" cy="20872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98975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670E713-61EF-4094-9D9A-9CACFA226C3B}"/>
              </a:ext>
            </a:extLst>
          </p:cNvPr>
          <p:cNvGrpSpPr/>
          <p:nvPr/>
        </p:nvGrpSpPr>
        <p:grpSpPr>
          <a:xfrm>
            <a:off x="696465" y="608389"/>
            <a:ext cx="10799069" cy="5340024"/>
            <a:chOff x="231483" y="213753"/>
            <a:chExt cx="11750720" cy="643049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CE1978C-5486-4DFF-B488-7A640387213C}"/>
                </a:ext>
              </a:extLst>
            </p:cNvPr>
            <p:cNvSpPr/>
            <p:nvPr/>
          </p:nvSpPr>
          <p:spPr>
            <a:xfrm>
              <a:off x="426518" y="213753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</a:rPr>
                <a:t>지역별 데이터 불러오기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BF828B4-32BA-4F45-8B0F-A7038D609661}"/>
                </a:ext>
              </a:extLst>
            </p:cNvPr>
            <p:cNvSpPr/>
            <p:nvPr/>
          </p:nvSpPr>
          <p:spPr>
            <a:xfrm>
              <a:off x="426518" y="858979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</a:rPr>
                <a:t>데이터 정제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A6D2262-B300-4D97-8D4D-78F5640BDF0E}"/>
                </a:ext>
              </a:extLst>
            </p:cNvPr>
            <p:cNvSpPr/>
            <p:nvPr/>
          </p:nvSpPr>
          <p:spPr>
            <a:xfrm>
              <a:off x="426518" y="1516085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 err="1">
                  <a:solidFill>
                    <a:schemeClr val="tx1"/>
                  </a:solidFill>
                </a:rPr>
                <a:t>concat</a:t>
              </a:r>
              <a:endParaRPr lang="ko-KR" alt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D6502885-C83A-4B43-B58A-6DA910AD5EDD}"/>
                </a:ext>
              </a:extLst>
            </p:cNvPr>
            <p:cNvCxnSpPr>
              <a:cxnSpLocks/>
              <a:stCxn id="4" idx="3"/>
              <a:endCxn id="6" idx="3"/>
            </p:cNvCxnSpPr>
            <p:nvPr/>
          </p:nvCxnSpPr>
          <p:spPr>
            <a:xfrm>
              <a:off x="3347848" y="490847"/>
              <a:ext cx="12700" cy="1302332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연결선: 꺾임 7">
              <a:extLst>
                <a:ext uri="{FF2B5EF4-FFF2-40B4-BE49-F238E27FC236}">
                  <a16:creationId xmlns:a16="http://schemas.microsoft.com/office/drawing/2014/main" id="{BC4C1543-B5C5-4AC9-B8A8-7B32410496E7}"/>
                </a:ext>
              </a:extLst>
            </p:cNvPr>
            <p:cNvCxnSpPr>
              <a:cxnSpLocks/>
              <a:stCxn id="6" idx="1"/>
              <a:endCxn id="4" idx="1"/>
            </p:cNvCxnSpPr>
            <p:nvPr/>
          </p:nvCxnSpPr>
          <p:spPr>
            <a:xfrm rot="10800000">
              <a:off x="426518" y="490847"/>
              <a:ext cx="12700" cy="1302332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7E29CCF-21B6-4174-875F-F50905F958D6}"/>
                </a:ext>
              </a:extLst>
            </p:cNvPr>
            <p:cNvSpPr/>
            <p:nvPr/>
          </p:nvSpPr>
          <p:spPr>
            <a:xfrm>
              <a:off x="4206831" y="1516084"/>
              <a:ext cx="2921330" cy="554187"/>
            </a:xfrm>
            <a:prstGeom prst="rect">
              <a:avLst/>
            </a:prstGeom>
            <a:solidFill>
              <a:srgbClr val="FFFF99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</a:rPr>
                <a:t>unpivot(melt)</a:t>
              </a:r>
              <a:endParaRPr lang="ko-KR" alt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A3470FB4-4E0A-4864-90D5-EFD4578F33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548" y="1931724"/>
              <a:ext cx="858983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59510013-114F-49D8-9B8C-8067C2BB7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483" y="2778826"/>
              <a:ext cx="11750720" cy="38654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357804AF-48BF-4698-9270-D31AC2830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483" y="2221672"/>
              <a:ext cx="7714838" cy="41860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E0FA772-90D4-4C40-9789-2B9AB72001B2}"/>
                </a:ext>
              </a:extLst>
            </p:cNvPr>
            <p:cNvSpPr/>
            <p:nvPr/>
          </p:nvSpPr>
          <p:spPr>
            <a:xfrm>
              <a:off x="1199408" y="2791678"/>
              <a:ext cx="1567542" cy="3620997"/>
            </a:xfrm>
            <a:prstGeom prst="rect">
              <a:avLst/>
            </a:prstGeom>
            <a:noFill/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896B576-589A-4C04-8621-A4F870532FE6}"/>
                </a:ext>
              </a:extLst>
            </p:cNvPr>
            <p:cNvSpPr/>
            <p:nvPr/>
          </p:nvSpPr>
          <p:spPr>
            <a:xfrm>
              <a:off x="2766949" y="2740231"/>
              <a:ext cx="9215253" cy="31688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61152DB-C711-48C9-B418-86B47538365A}"/>
                </a:ext>
              </a:extLst>
            </p:cNvPr>
            <p:cNvSpPr/>
            <p:nvPr/>
          </p:nvSpPr>
          <p:spPr>
            <a:xfrm>
              <a:off x="2766949" y="3068770"/>
              <a:ext cx="9193568" cy="3575475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7AE80FC-5DF2-43EE-853A-ACCF4CF4C6FB}"/>
                </a:ext>
              </a:extLst>
            </p:cNvPr>
            <p:cNvSpPr/>
            <p:nvPr/>
          </p:nvSpPr>
          <p:spPr>
            <a:xfrm>
              <a:off x="8158348" y="213753"/>
              <a:ext cx="3802169" cy="242652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/>
                <a:t> </a:t>
              </a:r>
              <a:r>
                <a:rPr lang="en-US" altLang="ko-KR" sz="1600" dirty="0" err="1">
                  <a:solidFill>
                    <a:schemeClr val="tx1"/>
                  </a:solidFill>
                </a:rPr>
                <a:t>groupKey</a:t>
              </a:r>
              <a:r>
                <a:rPr lang="ko-KR" altLang="en-US" sz="1600" dirty="0">
                  <a:solidFill>
                    <a:schemeClr val="tx1"/>
                  </a:solidFill>
                </a:rPr>
                <a:t>를 기준으로 </a:t>
              </a:r>
              <a:endParaRPr lang="en-US" altLang="ko-KR" sz="1600" dirty="0">
                <a:solidFill>
                  <a:schemeClr val="tx1"/>
                </a:solidFill>
              </a:endParaRPr>
            </a:p>
            <a:p>
              <a:endParaRPr lang="en-US" altLang="ko-KR" sz="1600" dirty="0">
                <a:solidFill>
                  <a:schemeClr val="tx1"/>
                </a:solidFill>
              </a:endParaRPr>
            </a:p>
            <a:p>
              <a:r>
                <a:rPr lang="en-US" altLang="ko-KR" sz="1600" dirty="0" err="1">
                  <a:solidFill>
                    <a:schemeClr val="tx1"/>
                  </a:solidFill>
                </a:rPr>
                <a:t>Var_name</a:t>
              </a:r>
              <a:r>
                <a:rPr lang="en-US" altLang="ko-KR" sz="1600" dirty="0">
                  <a:solidFill>
                    <a:schemeClr val="tx1"/>
                  </a:solidFill>
                </a:rPr>
                <a:t> = </a:t>
              </a:r>
              <a:r>
                <a:rPr lang="ko-KR" altLang="en-US" sz="1600" dirty="0">
                  <a:solidFill>
                    <a:schemeClr val="tx1"/>
                  </a:solidFill>
                </a:rPr>
                <a:t>컬럼명들이 값으로 들어갈 컬럼의 이름</a:t>
              </a:r>
              <a:endParaRPr lang="en-US" altLang="ko-KR" sz="1600" dirty="0">
                <a:solidFill>
                  <a:schemeClr val="tx1"/>
                </a:solidFill>
              </a:endParaRPr>
            </a:p>
            <a:p>
              <a:endParaRPr lang="en-US" altLang="ko-KR" sz="1600" dirty="0">
                <a:solidFill>
                  <a:schemeClr val="tx1"/>
                </a:solidFill>
              </a:endParaRPr>
            </a:p>
            <a:p>
              <a:r>
                <a:rPr lang="en-US" altLang="ko-KR" sz="1600" dirty="0" err="1">
                  <a:solidFill>
                    <a:schemeClr val="tx1"/>
                  </a:solidFill>
                </a:rPr>
                <a:t>Value_name</a:t>
              </a:r>
              <a:r>
                <a:rPr lang="en-US" altLang="ko-KR" sz="1600" dirty="0">
                  <a:solidFill>
                    <a:schemeClr val="tx1"/>
                  </a:solidFill>
                </a:rPr>
                <a:t> =</a:t>
              </a:r>
              <a:r>
                <a:rPr lang="ko-KR" altLang="en-US" sz="1600" dirty="0">
                  <a:solidFill>
                    <a:schemeClr val="tx1"/>
                  </a:solidFill>
                </a:rPr>
                <a:t>행들이 값으로 들어갈 컬럼의 이름</a:t>
              </a:r>
              <a:endParaRPr lang="en-US" altLang="ko-KR" sz="1600" dirty="0">
                <a:solidFill>
                  <a:schemeClr val="tx1"/>
                </a:solidFill>
              </a:endParaRPr>
            </a:p>
            <a:p>
              <a:endParaRPr lang="en-US" altLang="ko-KR" sz="16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87880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02CD8E1-D5E4-495F-BF0A-B0E200BDF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696" y="685821"/>
            <a:ext cx="6379686" cy="49888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CE0CD04-4798-4235-BDC8-9B1F46359200}"/>
              </a:ext>
            </a:extLst>
          </p:cNvPr>
          <p:cNvSpPr/>
          <p:nvPr/>
        </p:nvSpPr>
        <p:spPr>
          <a:xfrm>
            <a:off x="914133" y="1278861"/>
            <a:ext cx="2921330" cy="973776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Return </a:t>
            </a:r>
            <a:r>
              <a:rPr lang="en-US" altLang="ko-KR" b="1" dirty="0" err="1">
                <a:solidFill>
                  <a:schemeClr val="tx1"/>
                </a:solidFill>
              </a:rPr>
              <a:t>dataFrame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EC3A5C93-5102-419B-8C5A-6AF0FD4DB5BE}"/>
              </a:ext>
            </a:extLst>
          </p:cNvPr>
          <p:cNvCxnSpPr>
            <a:cxnSpLocks/>
            <a:stCxn id="15" idx="0"/>
            <a:endCxn id="13" idx="2"/>
          </p:cNvCxnSpPr>
          <p:nvPr/>
        </p:nvCxnSpPr>
        <p:spPr>
          <a:xfrm rot="5400000" flipH="1" flipV="1">
            <a:off x="1315910" y="3311524"/>
            <a:ext cx="2117775" cy="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A481D0A-65FA-4C73-B65D-C6A48EAE6FDB}"/>
              </a:ext>
            </a:extLst>
          </p:cNvPr>
          <p:cNvSpPr/>
          <p:nvPr/>
        </p:nvSpPr>
        <p:spPr>
          <a:xfrm>
            <a:off x="914131" y="4370412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unpivot(melt)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2494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143F89A9-3B18-45EA-8160-55A8B07F9E75}"/>
              </a:ext>
            </a:extLst>
          </p:cNvPr>
          <p:cNvGrpSpPr/>
          <p:nvPr/>
        </p:nvGrpSpPr>
        <p:grpSpPr>
          <a:xfrm>
            <a:off x="1613287" y="817671"/>
            <a:ext cx="8713965" cy="5572595"/>
            <a:chOff x="1595895" y="824737"/>
            <a:chExt cx="8713965" cy="5572595"/>
          </a:xfrm>
        </p:grpSpPr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FCA161E8-0697-498E-BDB1-EB0DED1E59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F36AA5E-AA0E-48B7-9A73-7BC22D7175E9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689FAB6-E86D-4737-85EA-0C1AAA69512C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C50475B-33D0-4045-BBEA-5A0BBCCD56E3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6" name="다이아몬드 35">
              <a:extLst>
                <a:ext uri="{FF2B5EF4-FFF2-40B4-BE49-F238E27FC236}">
                  <a16:creationId xmlns:a16="http://schemas.microsoft.com/office/drawing/2014/main" id="{76F1EBFB-A356-4074-8673-71ACF43A42AA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4E0FFCB6-6CFD-4A6C-A6CF-840CBB4CFA57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03A536DA-43D7-4D7A-853C-4BAF7994D0E6}"/>
                </a:ext>
              </a:extLst>
            </p:cNvPr>
            <p:cNvCxnSpPr>
              <a:cxnSpLocks/>
              <a:stCxn id="37" idx="3"/>
              <a:endCxn id="36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87F12112-086F-453E-A7E2-1BBE8BC5BDA8}"/>
                </a:ext>
              </a:extLst>
            </p:cNvPr>
            <p:cNvCxnSpPr>
              <a:cxnSpLocks/>
              <a:stCxn id="30" idx="2"/>
              <a:endCxn id="34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82F1C035-B123-49BE-851C-8615F8B362E9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B2B7EB1E-33FB-4E5F-A0A7-EA60934C3EEB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F2201EF6-FBE7-4B15-AACB-F5C097A70864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C230BEC-1F40-4288-92A8-882C0152A028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B297DD59-ABBC-4175-9D36-C9EE69CDB7F8}"/>
                </a:ext>
              </a:extLst>
            </p:cNvPr>
            <p:cNvCxnSpPr>
              <a:cxnSpLocks/>
              <a:stCxn id="36" idx="2"/>
              <a:endCxn id="46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04C2933E-EC75-4917-9F1B-395F04248E3D}"/>
                </a:ext>
              </a:extLst>
            </p:cNvPr>
            <p:cNvCxnSpPr>
              <a:cxnSpLocks/>
              <a:stCxn id="36" idx="3"/>
              <a:endCxn id="48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A748CC5F-2631-4F30-B76C-4B5CA5F56D40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2D6BEFEA-EEE8-491F-A3AD-EDFED1F4B178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C2FFF612-7536-4929-8FE7-E9C577AD27D9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EF58DD4-1246-4407-A4D0-5DE23C250580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CAF12BC6-F959-4E0E-88AF-0E505EED1064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F4E5F3CB-EC3B-4724-96DF-9CABB00DAD30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60709F9E-6D51-4131-B438-06DFDF316362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61" name="연결선: 꺾임 60">
              <a:extLst>
                <a:ext uri="{FF2B5EF4-FFF2-40B4-BE49-F238E27FC236}">
                  <a16:creationId xmlns:a16="http://schemas.microsoft.com/office/drawing/2014/main" id="{AE093D53-03F2-4C07-8D68-92C4E7B8DBE1}"/>
                </a:ext>
              </a:extLst>
            </p:cNvPr>
            <p:cNvCxnSpPr>
              <a:cxnSpLocks/>
              <a:stCxn id="65" idx="0"/>
              <a:endCxn id="60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3652EC32-2778-4E69-A752-4A440F063831}"/>
                </a:ext>
              </a:extLst>
            </p:cNvPr>
            <p:cNvCxnSpPr>
              <a:cxnSpLocks/>
              <a:stCxn id="48" idx="2"/>
              <a:endCxn id="60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연결선: 꺾임 62">
              <a:extLst>
                <a:ext uri="{FF2B5EF4-FFF2-40B4-BE49-F238E27FC236}">
                  <a16:creationId xmlns:a16="http://schemas.microsoft.com/office/drawing/2014/main" id="{17E583F4-03CD-4E1C-9B86-B2F16ABF849A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연결선: 꺾임 63">
              <a:extLst>
                <a:ext uri="{FF2B5EF4-FFF2-40B4-BE49-F238E27FC236}">
                  <a16:creationId xmlns:a16="http://schemas.microsoft.com/office/drawing/2014/main" id="{17F06B16-20A9-4413-98CD-5B064F07669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492FF72B-B049-4DAE-879A-7BBF6194446B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unpivot(melt)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473B54F-2933-4490-B58F-9154056717B0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88CAE65D-87E0-44EC-86AC-94F51CFD9285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9171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4220FFC-B5EB-4AD5-BA0E-0E7F1D577FC9}"/>
              </a:ext>
            </a:extLst>
          </p:cNvPr>
          <p:cNvGrpSpPr/>
          <p:nvPr/>
        </p:nvGrpSpPr>
        <p:grpSpPr>
          <a:xfrm>
            <a:off x="1207415" y="501865"/>
            <a:ext cx="10208147" cy="5571676"/>
            <a:chOff x="331516" y="155356"/>
            <a:chExt cx="11710064" cy="650273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BB7762B-CB85-4157-AB73-CF728151DC1E}"/>
                </a:ext>
              </a:extLst>
            </p:cNvPr>
            <p:cNvSpPr/>
            <p:nvPr/>
          </p:nvSpPr>
          <p:spPr>
            <a:xfrm>
              <a:off x="331516" y="3235034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데이터 정제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2EF11E4-7E88-4900-BD86-E53260F55928}"/>
                </a:ext>
              </a:extLst>
            </p:cNvPr>
            <p:cNvSpPr/>
            <p:nvPr/>
          </p:nvSpPr>
          <p:spPr>
            <a:xfrm>
              <a:off x="331516" y="5684318"/>
              <a:ext cx="2921330" cy="9737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Return </a:t>
              </a:r>
              <a:r>
                <a:rPr lang="en-US" altLang="ko-KR" sz="1400" b="1" dirty="0" err="1">
                  <a:solidFill>
                    <a:schemeClr val="tx1"/>
                  </a:solidFill>
                </a:rPr>
                <a:t>dataFrame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01874FB-52AF-46F0-AE32-A51FD44EE55C}"/>
                </a:ext>
              </a:extLst>
            </p:cNvPr>
            <p:cNvSpPr/>
            <p:nvPr/>
          </p:nvSpPr>
          <p:spPr>
            <a:xfrm>
              <a:off x="331516" y="4459676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unpivot(melt)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1C768C1D-D35F-49FC-B153-70B00F403B00}"/>
                </a:ext>
              </a:extLst>
            </p:cNvPr>
            <p:cNvCxnSpPr>
              <a:cxnSpLocks/>
              <a:endCxn id="5" idx="0"/>
            </p:cNvCxnSpPr>
            <p:nvPr/>
          </p:nvCxnSpPr>
          <p:spPr>
            <a:xfrm>
              <a:off x="1792181" y="2564579"/>
              <a:ext cx="0" cy="67045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2EAEC732-3FF4-4837-B0BC-1A0D27392EB0}"/>
                </a:ext>
              </a:extLst>
            </p:cNvPr>
            <p:cNvCxnSpPr/>
            <p:nvPr/>
          </p:nvCxnSpPr>
          <p:spPr>
            <a:xfrm>
              <a:off x="1792181" y="3789221"/>
              <a:ext cx="0" cy="67045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B85D7D33-D5CD-4541-86AE-96D189B319C5}"/>
                </a:ext>
              </a:extLst>
            </p:cNvPr>
            <p:cNvCxnSpPr/>
            <p:nvPr/>
          </p:nvCxnSpPr>
          <p:spPr>
            <a:xfrm>
              <a:off x="1792181" y="5013863"/>
              <a:ext cx="0" cy="67045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99B18D7-A9AA-4078-B7F8-C15D8F7080C0}"/>
                </a:ext>
              </a:extLst>
            </p:cNvPr>
            <p:cNvSpPr/>
            <p:nvPr/>
          </p:nvSpPr>
          <p:spPr>
            <a:xfrm>
              <a:off x="331516" y="2067279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url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재조합</a:t>
              </a:r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A924243B-C229-444D-A756-1C7F5A39D0C3}"/>
                </a:ext>
              </a:extLst>
            </p:cNvPr>
            <p:cNvCxnSpPr>
              <a:cxnSpLocks/>
            </p:cNvCxnSpPr>
            <p:nvPr/>
          </p:nvCxnSpPr>
          <p:spPr>
            <a:xfrm>
              <a:off x="1792181" y="1396824"/>
              <a:ext cx="0" cy="67045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BF6E9936-2115-421C-A96D-3470510B2507}"/>
                </a:ext>
              </a:extLst>
            </p:cNvPr>
            <p:cNvCxnSpPr>
              <a:cxnSpLocks/>
            </p:cNvCxnSpPr>
            <p:nvPr/>
          </p:nvCxnSpPr>
          <p:spPr>
            <a:xfrm>
              <a:off x="1792181" y="453717"/>
              <a:ext cx="0" cy="67045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0104B67-698B-4700-B41C-F0ECCFC40FF5}"/>
                </a:ext>
              </a:extLst>
            </p:cNvPr>
            <p:cNvSpPr/>
            <p:nvPr/>
          </p:nvSpPr>
          <p:spPr>
            <a:xfrm>
              <a:off x="331516" y="1119730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분리한 파라미터와 </a:t>
              </a:r>
              <a:endParaRPr lang="en-US" altLang="ko-KR" sz="1400" b="1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b="1" dirty="0" err="1">
                  <a:solidFill>
                    <a:schemeClr val="tx1"/>
                  </a:solidFill>
                </a:rPr>
                <a:t>비고파라미터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 조합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88EA45A-91B1-4F47-B368-EF94586ADE74}"/>
                </a:ext>
              </a:extLst>
            </p:cNvPr>
            <p:cNvSpPr/>
            <p:nvPr/>
          </p:nvSpPr>
          <p:spPr>
            <a:xfrm>
              <a:off x="331516" y="155356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비고 파라미터 분리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E118E1E-56F3-4A0D-8C82-39A3923FCADE}"/>
                </a:ext>
              </a:extLst>
            </p:cNvPr>
            <p:cNvSpPr/>
            <p:nvPr/>
          </p:nvSpPr>
          <p:spPr>
            <a:xfrm>
              <a:off x="3562598" y="176623"/>
              <a:ext cx="3079667" cy="55418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200601&amp;200604&amp;11000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1699512-1477-4468-B9A3-E4B73738B673}"/>
                </a:ext>
              </a:extLst>
            </p:cNvPr>
            <p:cNvSpPr/>
            <p:nvPr/>
          </p:nvSpPr>
          <p:spPr>
            <a:xfrm>
              <a:off x="3562598" y="1099429"/>
              <a:ext cx="5546769" cy="55418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startmonth</a:t>
              </a:r>
              <a:r>
                <a:rPr lang="en-US" altLang="ko-KR" sz="1400" b="1" dirty="0">
                  <a:solidFill>
                    <a:schemeClr val="tx1"/>
                  </a:solidFill>
                </a:rPr>
                <a:t>=200601&amp;endmonth=200604&amp;11000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43262CE-F0F7-48BE-B099-AD4262E95DA7}"/>
                </a:ext>
              </a:extLst>
            </p:cNvPr>
            <p:cNvSpPr txBox="1"/>
            <p:nvPr/>
          </p:nvSpPr>
          <p:spPr>
            <a:xfrm>
              <a:off x="3562598" y="1884143"/>
              <a:ext cx="8478982" cy="14009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ko-KR" sz="1400" dirty="0">
                  <a:solidFill>
                    <a:srgbClr val="FF0000"/>
                  </a:solidFill>
                  <a:latin typeface="Arial Unicode MS"/>
                  <a:ea typeface="Courier New" panose="02070309020205020404" pitchFamily="49" charset="0"/>
                </a:rPr>
                <a:t>http://openapi.kab.co.kr/OpenAPI_ToolInstallPackage/service/rest/AptTradingStateSvc/getAptTrdStateCaseOfNbr?&amp;serviceKey=</a:t>
              </a:r>
              <a:r>
                <a:rPr lang="ko-KR" altLang="ko-KR" sz="1400" dirty="0">
                  <a:solidFill>
                    <a:schemeClr val="accent6"/>
                  </a:solidFill>
                  <a:latin typeface="Arial Unicode MS"/>
                  <a:ea typeface="Courier New" panose="02070309020205020404" pitchFamily="49" charset="0"/>
                </a:rPr>
                <a:t>aiaNgZ3r3nPeUj5%2FKuJ10ZNRmyePXavavOu8RZwO%2F84LnOn5KxhWa1%2F5nwxk0Y4M10W0fjCK1SksOQeQsdMu6A%3D%3D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&amp;startmonth=200</a:t>
              </a:r>
              <a:r>
                <a:rPr lang="en-US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601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&amp;endmonth=20</a:t>
              </a:r>
              <a:r>
                <a:rPr lang="en-US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0604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&amp;</a:t>
              </a:r>
              <a:r>
                <a:rPr lang="ko-KR" altLang="ko-KR" sz="1400" dirty="0" err="1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region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=</a:t>
              </a:r>
              <a:r>
                <a:rPr lang="en-US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11000</a:t>
              </a:r>
              <a:r>
                <a:rPr kumimoji="0" lang="ko-KR" altLang="ko-KR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  <a:t> </a:t>
              </a:r>
              <a:endParaRPr kumimoji="0" lang="ko-KR" altLang="ko-KR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  <a:p>
              <a:r>
                <a:rPr lang="en-US" altLang="ko-KR" sz="1400" dirty="0"/>
                <a:t> </a:t>
              </a:r>
              <a:endParaRPr lang="ko-KR" altLang="en-US" sz="1400" dirty="0"/>
            </a:p>
          </p:txBody>
        </p:sp>
        <p:pic>
          <p:nvPicPr>
            <p:cNvPr id="2049" name="_x133154104" descr="EMB0000261c59dd">
              <a:extLst>
                <a:ext uri="{FF2B5EF4-FFF2-40B4-BE49-F238E27FC236}">
                  <a16:creationId xmlns:a16="http://schemas.microsoft.com/office/drawing/2014/main" id="{13A57E64-F908-4257-A471-3563E1F9EC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2598" y="3613089"/>
              <a:ext cx="5648076" cy="102271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9C7FCAD3-F01B-4607-8D6A-00490CED3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2598" y="5013863"/>
              <a:ext cx="3505689" cy="163852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760771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3" name="그림 2062">
            <a:extLst>
              <a:ext uri="{FF2B5EF4-FFF2-40B4-BE49-F238E27FC236}">
                <a16:creationId xmlns:a16="http://schemas.microsoft.com/office/drawing/2014/main" id="{DCBF03D7-8B18-454A-8C6D-A0ECF5D4E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51" y="1352131"/>
            <a:ext cx="6316312" cy="4739121"/>
          </a:xfrm>
          <a:prstGeom prst="rect">
            <a:avLst/>
          </a:prstGeom>
        </p:spPr>
      </p:pic>
      <p:sp>
        <p:nvSpPr>
          <p:cNvPr id="2064" name="TextBox 2063">
            <a:extLst>
              <a:ext uri="{FF2B5EF4-FFF2-40B4-BE49-F238E27FC236}">
                <a16:creationId xmlns:a16="http://schemas.microsoft.com/office/drawing/2014/main" id="{BC844A7E-8752-43E2-AB24-4786081ECA5E}"/>
              </a:ext>
            </a:extLst>
          </p:cNvPr>
          <p:cNvSpPr txBox="1"/>
          <p:nvPr/>
        </p:nvSpPr>
        <p:spPr>
          <a:xfrm>
            <a:off x="744583" y="528044"/>
            <a:ext cx="1972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자동화 </a:t>
            </a:r>
          </a:p>
        </p:txBody>
      </p:sp>
    </p:spTree>
    <p:extLst>
      <p:ext uri="{BB962C8B-B14F-4D97-AF65-F5344CB8AC3E}">
        <p14:creationId xmlns:p14="http://schemas.microsoft.com/office/powerpoint/2010/main" val="19211807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699B16B5-39C2-4FA4-8A9E-4453082F00E6}"/>
              </a:ext>
            </a:extLst>
          </p:cNvPr>
          <p:cNvGrpSpPr/>
          <p:nvPr/>
        </p:nvGrpSpPr>
        <p:grpSpPr>
          <a:xfrm>
            <a:off x="1698304" y="827773"/>
            <a:ext cx="9505502" cy="4928135"/>
            <a:chOff x="331516" y="155356"/>
            <a:chExt cx="11710064" cy="650273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43262CE-F0F7-48BE-B099-AD4262E95DA7}"/>
                </a:ext>
              </a:extLst>
            </p:cNvPr>
            <p:cNvSpPr txBox="1"/>
            <p:nvPr/>
          </p:nvSpPr>
          <p:spPr>
            <a:xfrm>
              <a:off x="3562599" y="1884144"/>
              <a:ext cx="8478981" cy="1583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ko-KR" sz="1400" dirty="0">
                  <a:solidFill>
                    <a:srgbClr val="FF0000"/>
                  </a:solidFill>
                  <a:latin typeface="Arial Unicode MS"/>
                  <a:ea typeface="Courier New" panose="02070309020205020404" pitchFamily="49" charset="0"/>
                </a:rPr>
                <a:t>http://openapi.kab.co.kr/OpenAPI_ToolInstallPackage/service/rest/AptTradingStateSvc/getAptTrdStateCaseOfNbr?&amp;serviceKey=</a:t>
              </a:r>
              <a:r>
                <a:rPr lang="ko-KR" altLang="ko-KR" sz="1400" dirty="0">
                  <a:solidFill>
                    <a:schemeClr val="accent6"/>
                  </a:solidFill>
                  <a:latin typeface="Arial Unicode MS"/>
                  <a:ea typeface="Courier New" panose="02070309020205020404" pitchFamily="49" charset="0"/>
                </a:rPr>
                <a:t>aiaNgZ3r3nPeUj5%2FKuJ10ZNRmyePXavavOu8RZwO%2F84LnOn5KxhWa1%2F5nwxk0Y4M10W0fjCK1SksOQeQsdMu6A%3D%3D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&amp;startmonth=200</a:t>
              </a:r>
              <a:r>
                <a:rPr lang="en-US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601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&amp;endmonth=20</a:t>
              </a:r>
              <a:r>
                <a:rPr lang="en-US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0604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&amp;</a:t>
              </a:r>
              <a:r>
                <a:rPr lang="ko-KR" altLang="ko-KR" sz="1400" dirty="0" err="1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region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=</a:t>
              </a:r>
              <a:r>
                <a:rPr lang="en-US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11000</a:t>
              </a:r>
              <a:r>
                <a:rPr kumimoji="0" lang="ko-KR" altLang="ko-KR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  <a:t> </a:t>
              </a:r>
              <a:endParaRPr kumimoji="0" lang="ko-KR" altLang="ko-KR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  <a:p>
              <a:r>
                <a:rPr lang="en-US" altLang="ko-KR" sz="1400" dirty="0"/>
                <a:t> </a:t>
              </a:r>
              <a:endParaRPr lang="ko-KR" altLang="en-US" sz="1400" dirty="0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0375A66-166C-4817-83BD-616F122AB43F}"/>
                </a:ext>
              </a:extLst>
            </p:cNvPr>
            <p:cNvGrpSpPr/>
            <p:nvPr/>
          </p:nvGrpSpPr>
          <p:grpSpPr>
            <a:xfrm>
              <a:off x="331516" y="155356"/>
              <a:ext cx="8879158" cy="6502738"/>
              <a:chOff x="331516" y="155356"/>
              <a:chExt cx="8879158" cy="6502738"/>
            </a:xfrm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EBB7762B-CB85-4157-AB73-CF728151DC1E}"/>
                  </a:ext>
                </a:extLst>
              </p:cNvPr>
              <p:cNvSpPr/>
              <p:nvPr/>
            </p:nvSpPr>
            <p:spPr>
              <a:xfrm>
                <a:off x="331516" y="3235034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데이터 정제</a:t>
                </a: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F2EF11E4-7E88-4900-BD86-E53260F55928}"/>
                  </a:ext>
                </a:extLst>
              </p:cNvPr>
              <p:cNvSpPr/>
              <p:nvPr/>
            </p:nvSpPr>
            <p:spPr>
              <a:xfrm>
                <a:off x="331516" y="5684318"/>
                <a:ext cx="2921330" cy="9737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Return </a:t>
                </a:r>
                <a:r>
                  <a:rPr lang="en-US" altLang="ko-KR" sz="1400" b="1" dirty="0" err="1">
                    <a:solidFill>
                      <a:schemeClr val="tx1"/>
                    </a:solidFill>
                  </a:rPr>
                  <a:t>dataFrame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01874FB-52AF-46F0-AE32-A51FD44EE55C}"/>
                  </a:ext>
                </a:extLst>
              </p:cNvPr>
              <p:cNvSpPr/>
              <p:nvPr/>
            </p:nvSpPr>
            <p:spPr>
              <a:xfrm>
                <a:off x="331516" y="4459676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unpivot(melt)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1C768C1D-D35F-49FC-B153-70B00F403B00}"/>
                  </a:ext>
                </a:extLst>
              </p:cNvPr>
              <p:cNvCxnSpPr>
                <a:cxnSpLocks/>
                <a:endCxn id="5" idx="0"/>
              </p:cNvCxnSpPr>
              <p:nvPr/>
            </p:nvCxnSpPr>
            <p:spPr>
              <a:xfrm>
                <a:off x="1792181" y="2564579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2EAEC732-3FF4-4837-B0BC-1A0D27392EB0}"/>
                  </a:ext>
                </a:extLst>
              </p:cNvPr>
              <p:cNvCxnSpPr/>
              <p:nvPr/>
            </p:nvCxnSpPr>
            <p:spPr>
              <a:xfrm>
                <a:off x="1792181" y="3789221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B85D7D33-D5CD-4541-86AE-96D189B319C5}"/>
                  </a:ext>
                </a:extLst>
              </p:cNvPr>
              <p:cNvCxnSpPr/>
              <p:nvPr/>
            </p:nvCxnSpPr>
            <p:spPr>
              <a:xfrm>
                <a:off x="1792181" y="5013863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D99B18D7-A9AA-4078-B7F8-C15D8F7080C0}"/>
                  </a:ext>
                </a:extLst>
              </p:cNvPr>
              <p:cNvSpPr/>
              <p:nvPr/>
            </p:nvSpPr>
            <p:spPr>
              <a:xfrm>
                <a:off x="331516" y="2067279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err="1">
                    <a:solidFill>
                      <a:schemeClr val="tx1"/>
                    </a:solidFill>
                  </a:rPr>
                  <a:t>url</a:t>
                </a:r>
                <a:r>
                  <a:rPr lang="en-US" altLang="ko-KR" sz="1400" b="1" dirty="0">
                    <a:solidFill>
                      <a:schemeClr val="tx1"/>
                    </a:solidFill>
                  </a:rPr>
                  <a:t>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재조합</a:t>
                </a:r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A924243B-C229-444D-A756-1C7F5A39D0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2181" y="1396824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>
                <a:extLst>
                  <a:ext uri="{FF2B5EF4-FFF2-40B4-BE49-F238E27FC236}">
                    <a16:creationId xmlns:a16="http://schemas.microsoft.com/office/drawing/2014/main" id="{BF6E9936-2115-421C-A96D-3470510B25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2181" y="453717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A0104B67-698B-4700-B41C-F0ECCFC40FF5}"/>
                  </a:ext>
                </a:extLst>
              </p:cNvPr>
              <p:cNvSpPr/>
              <p:nvPr/>
            </p:nvSpPr>
            <p:spPr>
              <a:xfrm>
                <a:off x="331516" y="1119730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분리한 파라미터와 </a:t>
                </a:r>
                <a:endParaRPr lang="en-US" altLang="ko-KR" sz="1400" b="1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ko-KR" altLang="en-US" sz="1400" b="1" dirty="0" err="1">
                    <a:solidFill>
                      <a:schemeClr val="tx1"/>
                    </a:solidFill>
                  </a:rPr>
                  <a:t>비고파라미터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 조합</a:t>
                </a: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88EA45A-91B1-4F47-B368-EF94586ADE74}"/>
                  </a:ext>
                </a:extLst>
              </p:cNvPr>
              <p:cNvSpPr/>
              <p:nvPr/>
            </p:nvSpPr>
            <p:spPr>
              <a:xfrm>
                <a:off x="331516" y="155356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비고 파라미터 분리</a:t>
                </a: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3E118E1E-56F3-4A0D-8C82-39A3923FCADE}"/>
                  </a:ext>
                </a:extLst>
              </p:cNvPr>
              <p:cNvSpPr/>
              <p:nvPr/>
            </p:nvSpPr>
            <p:spPr>
              <a:xfrm>
                <a:off x="3562598" y="176623"/>
                <a:ext cx="3079667" cy="55418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200601&amp;200604&amp;11000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21699512-1477-4468-B9A3-E4B73738B673}"/>
                  </a:ext>
                </a:extLst>
              </p:cNvPr>
              <p:cNvSpPr/>
              <p:nvPr/>
            </p:nvSpPr>
            <p:spPr>
              <a:xfrm>
                <a:off x="3562598" y="1099429"/>
                <a:ext cx="5546769" cy="55418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err="1">
                    <a:solidFill>
                      <a:schemeClr val="tx1"/>
                    </a:solidFill>
                  </a:rPr>
                  <a:t>startmonth</a:t>
                </a:r>
                <a:r>
                  <a:rPr lang="en-US" altLang="ko-KR" sz="1400" b="1" dirty="0">
                    <a:solidFill>
                      <a:schemeClr val="tx1"/>
                    </a:solidFill>
                  </a:rPr>
                  <a:t>=200601&amp;endmonth=200604&amp;11000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049" name="_x133154104" descr="EMB0000261c59dd">
                <a:extLst>
                  <a:ext uri="{FF2B5EF4-FFF2-40B4-BE49-F238E27FC236}">
                    <a16:creationId xmlns:a16="http://schemas.microsoft.com/office/drawing/2014/main" id="{13A57E64-F908-4257-A471-3563E1F9EC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62598" y="3613089"/>
                <a:ext cx="5648076" cy="102271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9C7FCAD3-F01B-4607-8D6A-00490CED37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62598" y="5013863"/>
                <a:ext cx="3505689" cy="163852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27170011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b="1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시각화</a:t>
            </a:r>
            <a:endParaRPr kumimoji="0" lang="ko-KR" altLang="en-US" sz="40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CC8658-3C79-4F0E-AF62-E04394167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520" y="1408921"/>
            <a:ext cx="7815714" cy="43052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F87DB2E-C626-488C-A6F6-7A6BD7B28C72}"/>
              </a:ext>
            </a:extLst>
          </p:cNvPr>
          <p:cNvSpPr txBox="1"/>
          <p:nvPr/>
        </p:nvSpPr>
        <p:spPr>
          <a:xfrm>
            <a:off x="3266172" y="5077956"/>
            <a:ext cx="565965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월별 아파트 토지 거래량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675564-1F22-4AEF-BAC7-966B8E50C3FF}"/>
              </a:ext>
            </a:extLst>
          </p:cNvPr>
          <p:cNvSpPr txBox="1"/>
          <p:nvPr/>
        </p:nvSpPr>
        <p:spPr>
          <a:xfrm>
            <a:off x="3240504" y="3223293"/>
            <a:ext cx="565965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계절성 지수</a:t>
            </a:r>
          </a:p>
        </p:txBody>
      </p:sp>
    </p:spTree>
    <p:extLst>
      <p:ext uri="{BB962C8B-B14F-4D97-AF65-F5344CB8AC3E}">
        <p14:creationId xmlns:p14="http://schemas.microsoft.com/office/powerpoint/2010/main" val="4958744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시각화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13CF244-C816-43CA-A628-E099470C4001}"/>
              </a:ext>
            </a:extLst>
          </p:cNvPr>
          <p:cNvGrpSpPr/>
          <p:nvPr/>
        </p:nvGrpSpPr>
        <p:grpSpPr>
          <a:xfrm>
            <a:off x="2290501" y="1051384"/>
            <a:ext cx="7610998" cy="5744981"/>
            <a:chOff x="160421" y="908521"/>
            <a:chExt cx="7610998" cy="574498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EE8DCA95-C0EE-49F5-9085-3908BE2C64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421" y="3827218"/>
              <a:ext cx="7610998" cy="2826284"/>
            </a:xfrm>
            <a:prstGeom prst="rect">
              <a:avLst/>
            </a:prstGeom>
          </p:spPr>
        </p:pic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1BA3C598-7B93-4A62-BD22-BB5DF7CA48D1}"/>
                </a:ext>
              </a:extLst>
            </p:cNvPr>
            <p:cNvGrpSpPr/>
            <p:nvPr/>
          </p:nvGrpSpPr>
          <p:grpSpPr>
            <a:xfrm>
              <a:off x="160421" y="908521"/>
              <a:ext cx="6992651" cy="5665700"/>
              <a:chOff x="160421" y="908521"/>
              <a:chExt cx="6992651" cy="5665700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6C2DCE36-1F9A-4697-B0D6-4FDB87C69D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421" y="908521"/>
                <a:ext cx="6992651" cy="2825279"/>
              </a:xfrm>
              <a:prstGeom prst="rect">
                <a:avLst/>
              </a:prstGeom>
            </p:spPr>
          </p:pic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F9AD5C30-4B6A-471A-A6F5-8BD53952BB2B}"/>
                  </a:ext>
                </a:extLst>
              </p:cNvPr>
              <p:cNvSpPr/>
              <p:nvPr/>
            </p:nvSpPr>
            <p:spPr>
              <a:xfrm>
                <a:off x="1655379" y="4981903"/>
                <a:ext cx="583324" cy="1592318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rPr>
                  <a:t>캡처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rPr>
                  <a:t>.PNG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11F4C749-C513-482F-924B-16B78761274B}"/>
                  </a:ext>
                </a:extLst>
              </p:cNvPr>
              <p:cNvSpPr/>
              <p:nvPr/>
            </p:nvSpPr>
            <p:spPr>
              <a:xfrm>
                <a:off x="3360543" y="5360275"/>
                <a:ext cx="583324" cy="121394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rPr>
                  <a:t>캡처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rPr>
                  <a:t>.PNG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3262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2800" i="1" kern="0" dirty="0">
                <a:solidFill>
                  <a:prstClr val="white"/>
                </a:solidFill>
              </a:rPr>
              <a:t>2. </a:t>
            </a:r>
            <a:r>
              <a:rPr lang="ko-KR" altLang="en-US" sz="2800" i="1" kern="0" dirty="0">
                <a:solidFill>
                  <a:prstClr val="white"/>
                </a:solidFill>
              </a:rPr>
              <a:t>프로젝트 </a:t>
            </a:r>
            <a:r>
              <a:rPr lang="ko-KR" altLang="en-US" sz="3600" b="1" i="1" kern="0" dirty="0">
                <a:solidFill>
                  <a:prstClr val="white"/>
                </a:solidFill>
              </a:rPr>
              <a:t>개요</a:t>
            </a:r>
          </a:p>
        </p:txBody>
      </p:sp>
      <p:sp>
        <p:nvSpPr>
          <p:cNvPr id="48" name="Freeform 5"/>
          <p:cNvSpPr>
            <a:spLocks/>
          </p:cNvSpPr>
          <p:nvPr/>
        </p:nvSpPr>
        <p:spPr bwMode="auto">
          <a:xfrm>
            <a:off x="1117458" y="2202258"/>
            <a:ext cx="2237015" cy="3607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0" name="Freeform 5"/>
          <p:cNvSpPr>
            <a:spLocks/>
          </p:cNvSpPr>
          <p:nvPr/>
        </p:nvSpPr>
        <p:spPr bwMode="auto">
          <a:xfrm>
            <a:off x="1117456" y="5773779"/>
            <a:ext cx="2237015" cy="36000"/>
          </a:xfrm>
          <a:prstGeom prst="rect">
            <a:avLst/>
          </a:prstGeom>
          <a:gradFill>
            <a:gsLst>
              <a:gs pos="0">
                <a:srgbClr val="FF3300"/>
              </a:gs>
              <a:gs pos="100000">
                <a:srgbClr val="6731BC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117455" y="4224240"/>
            <a:ext cx="2237015" cy="887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고객 니즈에 따른 데이터 정제</a:t>
            </a:r>
            <a:endParaRPr kumimoji="0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F0502020204030204"/>
                <a:ea typeface="맑은 고딕" panose="020B0503020000020004" pitchFamily="50" charset="-127"/>
              </a:rPr>
              <a:t>&amp;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자동화 구현 </a:t>
            </a:r>
            <a:endParaRPr kumimoji="0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2" name="Freeform 5"/>
          <p:cNvSpPr>
            <a:spLocks/>
          </p:cNvSpPr>
          <p:nvPr/>
        </p:nvSpPr>
        <p:spPr bwMode="auto">
          <a:xfrm>
            <a:off x="3762537" y="2202258"/>
            <a:ext cx="2237015" cy="3607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Freeform 5"/>
          <p:cNvSpPr>
            <a:spLocks/>
          </p:cNvSpPr>
          <p:nvPr/>
        </p:nvSpPr>
        <p:spPr bwMode="auto">
          <a:xfrm>
            <a:off x="3762535" y="5773779"/>
            <a:ext cx="2237015" cy="36000"/>
          </a:xfrm>
          <a:prstGeom prst="rect">
            <a:avLst/>
          </a:prstGeom>
          <a:gradFill>
            <a:gsLst>
              <a:gs pos="0">
                <a:srgbClr val="FF3300"/>
              </a:gs>
              <a:gs pos="100000">
                <a:srgbClr val="6731BC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3762534" y="4224240"/>
            <a:ext cx="2237015" cy="610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비고 파라미터 값 유무에 따른 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데이터 정제 과정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6407616" y="2202258"/>
            <a:ext cx="2237015" cy="3607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>
            <a:off x="6407614" y="5773779"/>
            <a:ext cx="2237015" cy="36000"/>
          </a:xfrm>
          <a:prstGeom prst="rect">
            <a:avLst/>
          </a:prstGeom>
          <a:gradFill>
            <a:gsLst>
              <a:gs pos="0">
                <a:srgbClr val="FF3300"/>
              </a:gs>
              <a:gs pos="100000">
                <a:srgbClr val="6731BC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407613" y="4224240"/>
            <a:ext cx="2237015" cy="610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데이터 분석을 위한 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CSV 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데이터 제공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>
            <a:off x="9052695" y="2202258"/>
            <a:ext cx="2237015" cy="3607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3" name="Freeform 5"/>
          <p:cNvSpPr>
            <a:spLocks/>
          </p:cNvSpPr>
          <p:nvPr/>
        </p:nvSpPr>
        <p:spPr bwMode="auto">
          <a:xfrm>
            <a:off x="9052693" y="5773779"/>
            <a:ext cx="2237015" cy="36000"/>
          </a:xfrm>
          <a:prstGeom prst="rect">
            <a:avLst/>
          </a:prstGeom>
          <a:gradFill>
            <a:gsLst>
              <a:gs pos="0">
                <a:srgbClr val="FF3300"/>
              </a:gs>
              <a:gs pos="100000">
                <a:srgbClr val="6731BC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9000140" y="4203220"/>
            <a:ext cx="2351034" cy="887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연도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지역별 아파트거래 건수 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&amp;</a:t>
            </a: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연도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지역별 토지 거래 건수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762534" y="2202258"/>
            <a:ext cx="2237015" cy="1483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기본 로직</a:t>
            </a:r>
          </a:p>
        </p:txBody>
      </p:sp>
      <p:sp>
        <p:nvSpPr>
          <p:cNvPr id="75" name="직사각형 74"/>
          <p:cNvSpPr/>
          <p:nvPr/>
        </p:nvSpPr>
        <p:spPr>
          <a:xfrm>
            <a:off x="6407613" y="2202258"/>
            <a:ext cx="2237015" cy="1483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자료</a:t>
            </a:r>
          </a:p>
        </p:txBody>
      </p:sp>
      <p:sp>
        <p:nvSpPr>
          <p:cNvPr id="76" name="직사각형 75"/>
          <p:cNvSpPr/>
          <p:nvPr/>
        </p:nvSpPr>
        <p:spPr>
          <a:xfrm>
            <a:off x="9052692" y="2202258"/>
            <a:ext cx="2237015" cy="1483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프로젝트 범위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117455" y="2202258"/>
            <a:ext cx="2237015" cy="1483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목적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51644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CONTENTS</a:t>
            </a:r>
            <a:endParaRPr kumimoji="0" lang="ko-KR" altLang="en-US" sz="44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720725" y="1773078"/>
          <a:ext cx="10750550" cy="46590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5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52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00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7362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01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프로젝트 개요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기업의 환경분석을 통해 강점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(threat)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고객 니즈에 따른 데이터 정제와 </a:t>
                      </a: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자동화구현 방법 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02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서비스 구성도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데이터 구성과 실제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SYSTEM / SW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니즈 파악부터 자동화까지 구현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(STEP 1~ STEP 4)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03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세부 구현 방법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3414DD9-B314-482B-8758-484D2D87F1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321472"/>
              </p:ext>
            </p:extLst>
          </p:nvPr>
        </p:nvGraphicFramePr>
        <p:xfrm>
          <a:off x="484491" y="5364277"/>
          <a:ext cx="11223018" cy="1067887"/>
        </p:xfrm>
        <a:graphic>
          <a:graphicData uri="http://schemas.openxmlformats.org/drawingml/2006/table">
            <a:tbl>
              <a:tblPr firstRow="1" bandRow="1">
                <a:effectLst>
                  <a:outerShdw blurRad="5588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49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5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5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6788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tx1"/>
                        </a:solidFill>
                      </a:endParaRPr>
                    </a:p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tx1"/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07156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2800" i="1" kern="0" dirty="0">
                <a:solidFill>
                  <a:prstClr val="white"/>
                </a:solidFill>
              </a:rPr>
              <a:t>3. </a:t>
            </a:r>
            <a:r>
              <a:rPr lang="ko-KR" altLang="en-US" sz="2800" i="1" kern="0" dirty="0">
                <a:solidFill>
                  <a:prstClr val="white"/>
                </a:solidFill>
              </a:rPr>
              <a:t>프로젝트</a:t>
            </a:r>
            <a:r>
              <a:rPr lang="en-US" altLang="ko-KR" sz="2800" i="1" kern="0" dirty="0">
                <a:solidFill>
                  <a:prstClr val="white"/>
                </a:solidFill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발전방향</a:t>
            </a: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1EDE95-955C-44AF-8A8C-2F5CB7CC5F2F}"/>
              </a:ext>
            </a:extLst>
          </p:cNvPr>
          <p:cNvGrpSpPr/>
          <p:nvPr/>
        </p:nvGrpSpPr>
        <p:grpSpPr>
          <a:xfrm>
            <a:off x="5171946" y="2219140"/>
            <a:ext cx="1848108" cy="1076089"/>
            <a:chOff x="4621272" y="1882801"/>
            <a:chExt cx="1848108" cy="1076089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B7B5127-CB13-4219-B8D0-C372B3AB9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1272" y="1882801"/>
              <a:ext cx="1848108" cy="695422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085C76B-8D2F-4E53-8C51-51739D68FE3C}"/>
                </a:ext>
              </a:extLst>
            </p:cNvPr>
            <p:cNvSpPr txBox="1"/>
            <p:nvPr/>
          </p:nvSpPr>
          <p:spPr>
            <a:xfrm>
              <a:off x="4696584" y="2651113"/>
              <a:ext cx="16974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비고 파라미터 전 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48B376-49E0-4572-9C45-CEC40B40D876}"/>
              </a:ext>
            </a:extLst>
          </p:cNvPr>
          <p:cNvGrpSpPr/>
          <p:nvPr/>
        </p:nvGrpSpPr>
        <p:grpSpPr>
          <a:xfrm>
            <a:off x="5190999" y="3705561"/>
            <a:ext cx="1829055" cy="1104668"/>
            <a:chOff x="7524492" y="1854222"/>
            <a:chExt cx="1829055" cy="110466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345F142-F59D-4CA3-ACF7-DACE0749C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4492" y="1854222"/>
              <a:ext cx="1829055" cy="72400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DECAB0-28EE-45F7-9FBD-F8F8640FFB68}"/>
                </a:ext>
              </a:extLst>
            </p:cNvPr>
            <p:cNvSpPr txBox="1"/>
            <p:nvPr/>
          </p:nvSpPr>
          <p:spPr>
            <a:xfrm>
              <a:off x="7590277" y="2651113"/>
              <a:ext cx="16974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비고 파라미터 후 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E693E5B-E62E-4D74-917C-DB604A8CBE80}"/>
              </a:ext>
            </a:extLst>
          </p:cNvPr>
          <p:cNvSpPr txBox="1"/>
          <p:nvPr/>
        </p:nvSpPr>
        <p:spPr>
          <a:xfrm>
            <a:off x="4455795" y="5187146"/>
            <a:ext cx="3280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지역 코드의 범위 </a:t>
            </a:r>
            <a:endParaRPr lang="en-US" altLang="ko-KR" dirty="0"/>
          </a:p>
          <a:p>
            <a:pPr algn="ctr"/>
            <a:r>
              <a:rPr lang="ko-KR" altLang="en-US" dirty="0"/>
              <a:t>설정 가능하게 변경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2DBCEB1-CA9E-4C39-8CBD-6768B5E32B7E}"/>
              </a:ext>
            </a:extLst>
          </p:cNvPr>
          <p:cNvGrpSpPr/>
          <p:nvPr/>
        </p:nvGrpSpPr>
        <p:grpSpPr>
          <a:xfrm>
            <a:off x="906219" y="1494753"/>
            <a:ext cx="2655863" cy="4061725"/>
            <a:chOff x="1095084" y="1729607"/>
            <a:chExt cx="2655863" cy="406172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5110D3B-CD8A-42BA-99E3-EE4738D9FDA6}"/>
                </a:ext>
              </a:extLst>
            </p:cNvPr>
            <p:cNvSpPr txBox="1"/>
            <p:nvPr/>
          </p:nvSpPr>
          <p:spPr>
            <a:xfrm>
              <a:off x="1095084" y="5422000"/>
              <a:ext cx="26558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지역코드의 자동 최신화</a:t>
              </a:r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AA73D68E-1D86-4067-86C3-7221D722B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4173" y="1729607"/>
              <a:ext cx="2057687" cy="3600953"/>
            </a:xfrm>
            <a:prstGeom prst="rect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C672CAB-0A93-46C5-927F-4CD11D5955F4}"/>
              </a:ext>
            </a:extLst>
          </p:cNvPr>
          <p:cNvSpPr txBox="1"/>
          <p:nvPr/>
        </p:nvSpPr>
        <p:spPr>
          <a:xfrm>
            <a:off x="8247904" y="5214629"/>
            <a:ext cx="3280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전체 데이터 </a:t>
            </a:r>
            <a:r>
              <a:rPr lang="en-US" altLang="ko-KR" dirty="0"/>
              <a:t>&amp;</a:t>
            </a:r>
            <a:r>
              <a:rPr lang="ko-KR" altLang="en-US" dirty="0"/>
              <a:t> 정제 데이터 </a:t>
            </a:r>
            <a:endParaRPr lang="en-US" altLang="ko-KR" dirty="0"/>
          </a:p>
          <a:p>
            <a:pPr algn="ctr"/>
            <a:r>
              <a:rPr lang="ko-KR" altLang="en-US" dirty="0"/>
              <a:t>개별저장 및 관리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9038449E-0689-461A-9A9C-60EE9963D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9005" y="2483152"/>
            <a:ext cx="2581275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577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2800" i="1" kern="0" dirty="0">
                <a:solidFill>
                  <a:prstClr val="white"/>
                </a:solidFill>
              </a:rPr>
              <a:t>4. </a:t>
            </a:r>
            <a:r>
              <a:rPr lang="ko-KR" altLang="en-US" sz="2800" i="1" kern="0" dirty="0">
                <a:solidFill>
                  <a:prstClr val="white"/>
                </a:solidFill>
              </a:rPr>
              <a:t>프로젝트</a:t>
            </a:r>
            <a:r>
              <a:rPr lang="en-US" altLang="ko-KR" sz="2800" i="1" kern="0" dirty="0">
                <a:solidFill>
                  <a:prstClr val="white"/>
                </a:solidFill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추진내역</a:t>
            </a: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3E52C4F-B750-4A76-8BE6-88E5CE337716}"/>
              </a:ext>
            </a:extLst>
          </p:cNvPr>
          <p:cNvGrpSpPr/>
          <p:nvPr/>
        </p:nvGrpSpPr>
        <p:grpSpPr>
          <a:xfrm>
            <a:off x="1121295" y="2174847"/>
            <a:ext cx="10452443" cy="2508305"/>
            <a:chOff x="558587" y="2174236"/>
            <a:chExt cx="10658343" cy="250830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4A0FCBA-9DE7-49D1-BF93-8A580714E5B6}"/>
                </a:ext>
              </a:extLst>
            </p:cNvPr>
            <p:cNvSpPr txBox="1"/>
            <p:nvPr/>
          </p:nvSpPr>
          <p:spPr>
            <a:xfrm>
              <a:off x="558587" y="2174236"/>
              <a:ext cx="15139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프로젝트 착수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B9A24A-AA6D-45E5-B495-7C5843C43A37}"/>
                </a:ext>
              </a:extLst>
            </p:cNvPr>
            <p:cNvSpPr txBox="1"/>
            <p:nvPr/>
          </p:nvSpPr>
          <p:spPr>
            <a:xfrm>
              <a:off x="2637449" y="2174236"/>
              <a:ext cx="6770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분 석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36351A9-6D88-463D-8417-DBE6900779CE}"/>
                </a:ext>
              </a:extLst>
            </p:cNvPr>
            <p:cNvSpPr txBox="1"/>
            <p:nvPr/>
          </p:nvSpPr>
          <p:spPr>
            <a:xfrm>
              <a:off x="4457666" y="2174236"/>
              <a:ext cx="6770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설 계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591742C-F73D-4F5C-9E57-99ADA49501A6}"/>
                </a:ext>
              </a:extLst>
            </p:cNvPr>
            <p:cNvSpPr txBox="1"/>
            <p:nvPr/>
          </p:nvSpPr>
          <p:spPr>
            <a:xfrm>
              <a:off x="6436465" y="2174236"/>
              <a:ext cx="6770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구 축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038C3A6-BF40-462D-83F8-11DC5568A295}"/>
                </a:ext>
              </a:extLst>
            </p:cNvPr>
            <p:cNvSpPr txBox="1"/>
            <p:nvPr/>
          </p:nvSpPr>
          <p:spPr>
            <a:xfrm>
              <a:off x="8093548" y="2174236"/>
              <a:ext cx="109549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운영 이관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0187126-158C-4792-99F4-40D0F5F8D078}"/>
                </a:ext>
              </a:extLst>
            </p:cNvPr>
            <p:cNvSpPr txBox="1"/>
            <p:nvPr/>
          </p:nvSpPr>
          <p:spPr>
            <a:xfrm>
              <a:off x="9702981" y="2174236"/>
              <a:ext cx="15139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프로젝트 종료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9CF8D73-47D5-4AF1-B600-7C1ECBFE9763}"/>
                </a:ext>
              </a:extLst>
            </p:cNvPr>
            <p:cNvSpPr/>
            <p:nvPr/>
          </p:nvSpPr>
          <p:spPr>
            <a:xfrm>
              <a:off x="621730" y="2714236"/>
              <a:ext cx="1271764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착수 준비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68930FE-27D7-4E91-B4CA-C9E285478879}"/>
                </a:ext>
              </a:extLst>
            </p:cNvPr>
            <p:cNvSpPr/>
            <p:nvPr/>
          </p:nvSpPr>
          <p:spPr>
            <a:xfrm>
              <a:off x="626317" y="3441841"/>
              <a:ext cx="1271764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계획 수립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5DDC322-0FDB-4721-8603-7BA0360FCE5D}"/>
                </a:ext>
              </a:extLst>
            </p:cNvPr>
            <p:cNvSpPr/>
            <p:nvPr/>
          </p:nvSpPr>
          <p:spPr>
            <a:xfrm>
              <a:off x="2331426" y="2714236"/>
              <a:ext cx="1227009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현황 분석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A96EF89-9D52-4B5D-942D-D115B7C262B9}"/>
                </a:ext>
              </a:extLst>
            </p:cNvPr>
            <p:cNvSpPr/>
            <p:nvPr/>
          </p:nvSpPr>
          <p:spPr>
            <a:xfrm>
              <a:off x="2331426" y="3441841"/>
              <a:ext cx="1227009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과제 정의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C93F723-CB13-4A25-B9D1-0332ECAE6057}"/>
                </a:ext>
              </a:extLst>
            </p:cNvPr>
            <p:cNvSpPr/>
            <p:nvPr/>
          </p:nvSpPr>
          <p:spPr>
            <a:xfrm>
              <a:off x="3982784" y="2714236"/>
              <a:ext cx="1631680" cy="5207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err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아키텍쳐</a:t>
              </a:r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정의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804918B-0575-418D-8FBD-16D869780292}"/>
                </a:ext>
              </a:extLst>
            </p:cNvPr>
            <p:cNvSpPr/>
            <p:nvPr/>
          </p:nvSpPr>
          <p:spPr>
            <a:xfrm>
              <a:off x="3982784" y="3441841"/>
              <a:ext cx="1631680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err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분석모델</a:t>
              </a:r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설계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F4FC7FD-68A3-42B8-B3E5-1C768026B2A5}"/>
                </a:ext>
              </a:extLst>
            </p:cNvPr>
            <p:cNvSpPr/>
            <p:nvPr/>
          </p:nvSpPr>
          <p:spPr>
            <a:xfrm>
              <a:off x="3982784" y="4161841"/>
              <a:ext cx="1631680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데이터 설계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E9B0957-2F82-42F4-A8BD-7AB2DC488149}"/>
                </a:ext>
              </a:extLst>
            </p:cNvPr>
            <p:cNvSpPr/>
            <p:nvPr/>
          </p:nvSpPr>
          <p:spPr>
            <a:xfrm>
              <a:off x="6013054" y="2714236"/>
              <a:ext cx="1450758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시스템 개발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D7F9259-B88B-46D3-9760-EF7782857458}"/>
                </a:ext>
              </a:extLst>
            </p:cNvPr>
            <p:cNvSpPr/>
            <p:nvPr/>
          </p:nvSpPr>
          <p:spPr>
            <a:xfrm>
              <a:off x="6013054" y="3441841"/>
              <a:ext cx="1450758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단위 테스트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B305AB7-3900-44E3-9213-D12BDF9EF1BA}"/>
                </a:ext>
              </a:extLst>
            </p:cNvPr>
            <p:cNvSpPr/>
            <p:nvPr/>
          </p:nvSpPr>
          <p:spPr>
            <a:xfrm>
              <a:off x="6013054" y="4161841"/>
              <a:ext cx="1450758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통합 테스트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29243CB-1ACC-4393-B933-DE165C72863C}"/>
                </a:ext>
              </a:extLst>
            </p:cNvPr>
            <p:cNvSpPr/>
            <p:nvPr/>
          </p:nvSpPr>
          <p:spPr>
            <a:xfrm>
              <a:off x="7861354" y="2714236"/>
              <a:ext cx="1552701" cy="5207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운영 이관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ECACEDD-02CE-4DE5-92DA-873FB33157CC}"/>
                </a:ext>
              </a:extLst>
            </p:cNvPr>
            <p:cNvSpPr/>
            <p:nvPr/>
          </p:nvSpPr>
          <p:spPr>
            <a:xfrm>
              <a:off x="7870290" y="3441841"/>
              <a:ext cx="1552701" cy="520700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운영방안 수립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621D3B7-C0FD-4483-AD81-3EE8D5B63C23}"/>
                </a:ext>
              </a:extLst>
            </p:cNvPr>
            <p:cNvSpPr/>
            <p:nvPr/>
          </p:nvSpPr>
          <p:spPr>
            <a:xfrm>
              <a:off x="9764352" y="2714236"/>
              <a:ext cx="1316662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종료 보고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7515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2800" i="1" kern="0" dirty="0">
                <a:solidFill>
                  <a:prstClr val="white"/>
                </a:solidFill>
              </a:rPr>
              <a:t>5. </a:t>
            </a:r>
            <a:r>
              <a:rPr lang="ko-KR" altLang="en-US" sz="2800" i="1" kern="0" dirty="0">
                <a:solidFill>
                  <a:prstClr val="white"/>
                </a:solidFill>
              </a:rPr>
              <a:t>프로젝트</a:t>
            </a:r>
            <a:r>
              <a:rPr lang="en-US" altLang="ko-KR" sz="2800" i="1" kern="0" dirty="0">
                <a:solidFill>
                  <a:prstClr val="white"/>
                </a:solidFill>
              </a:rPr>
              <a:t> </a:t>
            </a:r>
            <a:r>
              <a:rPr lang="ko-KR" altLang="en-US" sz="3600" b="1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자동화</a:t>
            </a: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" name="녹화_2019_05_02_14_53_34_117">
            <a:hlinkClick r:id="" action="ppaction://media"/>
            <a:extLst>
              <a:ext uri="{FF2B5EF4-FFF2-40B4-BE49-F238E27FC236}">
                <a16:creationId xmlns:a16="http://schemas.microsoft.com/office/drawing/2014/main" id="{801201FB-0BC9-43AD-B99A-8B28D4F420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1042" y="1200150"/>
            <a:ext cx="8945968" cy="487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68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2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1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팀구성</a:t>
            </a: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000910-83EA-4422-8C40-13D4E1C8D451}"/>
              </a:ext>
            </a:extLst>
          </p:cNvPr>
          <p:cNvGrpSpPr/>
          <p:nvPr/>
        </p:nvGrpSpPr>
        <p:grpSpPr>
          <a:xfrm>
            <a:off x="1675923" y="1843774"/>
            <a:ext cx="8840154" cy="4043235"/>
            <a:chOff x="1276413" y="2059674"/>
            <a:chExt cx="8840154" cy="4043235"/>
          </a:xfrm>
        </p:grpSpPr>
        <p:grpSp>
          <p:nvGrpSpPr>
            <p:cNvPr id="5" name="그룹 11">
              <a:extLst>
                <a:ext uri="{FF2B5EF4-FFF2-40B4-BE49-F238E27FC236}">
                  <a16:creationId xmlns:a16="http://schemas.microsoft.com/office/drawing/2014/main" id="{1C6BF0B2-CAE4-4821-AFDD-F7FCA976E827}"/>
                </a:ext>
              </a:extLst>
            </p:cNvPr>
            <p:cNvGrpSpPr/>
            <p:nvPr/>
          </p:nvGrpSpPr>
          <p:grpSpPr>
            <a:xfrm>
              <a:off x="4624173" y="2059674"/>
              <a:ext cx="2153604" cy="1111336"/>
              <a:chOff x="4797612" y="2674491"/>
              <a:chExt cx="2153604" cy="1111336"/>
            </a:xfrm>
          </p:grpSpPr>
          <p:grpSp>
            <p:nvGrpSpPr>
              <p:cNvPr id="43" name="그룹 9">
                <a:extLst>
                  <a:ext uri="{FF2B5EF4-FFF2-40B4-BE49-F238E27FC236}">
                    <a16:creationId xmlns:a16="http://schemas.microsoft.com/office/drawing/2014/main" id="{1958BFC1-D6F1-4895-A0B3-57DFFF5A9828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52C69FBE-36C6-4538-B5C0-519487903973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8B2ACD92-5FB3-42E2-A788-BCCA7B72B4EF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Team Leader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2A5506D-274D-481A-BA78-0091685F6371}"/>
                  </a:ext>
                </a:extLst>
              </p:cNvPr>
              <p:cNvSpPr txBox="1"/>
              <p:nvPr/>
            </p:nvSpPr>
            <p:spPr>
              <a:xfrm>
                <a:off x="4797612" y="3081792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이원근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라운드 Bold" pitchFamily="50" charset="-127"/>
                  <a:ea typeface="나눔스퀘어라운드 Bold" pitchFamily="50" charset="-127"/>
                  <a:cs typeface="+mn-cs"/>
                </a:endParaRPr>
              </a:p>
            </p:txBody>
          </p:sp>
        </p:grpSp>
        <p:grpSp>
          <p:nvGrpSpPr>
            <p:cNvPr id="6" name="그룹 12">
              <a:extLst>
                <a:ext uri="{FF2B5EF4-FFF2-40B4-BE49-F238E27FC236}">
                  <a16:creationId xmlns:a16="http://schemas.microsoft.com/office/drawing/2014/main" id="{EE8B3AE0-0C5E-4652-8D1F-26D141C39820}"/>
                </a:ext>
              </a:extLst>
            </p:cNvPr>
            <p:cNvGrpSpPr/>
            <p:nvPr/>
          </p:nvGrpSpPr>
          <p:grpSpPr>
            <a:xfrm>
              <a:off x="1276413" y="3598655"/>
              <a:ext cx="2153604" cy="1111336"/>
              <a:chOff x="4797612" y="2674491"/>
              <a:chExt cx="2153604" cy="1111336"/>
            </a:xfrm>
          </p:grpSpPr>
          <p:grpSp>
            <p:nvGrpSpPr>
              <p:cNvPr id="39" name="그룹 13">
                <a:extLst>
                  <a:ext uri="{FF2B5EF4-FFF2-40B4-BE49-F238E27FC236}">
                    <a16:creationId xmlns:a16="http://schemas.microsoft.com/office/drawing/2014/main" id="{5C762B1A-D2C6-44BD-A84E-D8DB2EC52AA5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D6C53451-ECB9-44FD-8B2B-189F850BC978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  <a:ln w="127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AB2ABFE4-E28E-4874-85FD-0A326FD64130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  <a:ln w="127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A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3ABB814-AA99-46C8-A99C-BED23501138F}"/>
                  </a:ext>
                </a:extLst>
              </p:cNvPr>
              <p:cNvSpPr txBox="1"/>
              <p:nvPr/>
            </p:nvSpPr>
            <p:spPr>
              <a:xfrm>
                <a:off x="4797612" y="3085861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박재원</a:t>
                </a:r>
              </a:p>
            </p:txBody>
          </p:sp>
        </p:grpSp>
        <p:grpSp>
          <p:nvGrpSpPr>
            <p:cNvPr id="8" name="그룹 12">
              <a:extLst>
                <a:ext uri="{FF2B5EF4-FFF2-40B4-BE49-F238E27FC236}">
                  <a16:creationId xmlns:a16="http://schemas.microsoft.com/office/drawing/2014/main" id="{2C353E48-4C90-455B-AAAA-3D01C3A62397}"/>
                </a:ext>
              </a:extLst>
            </p:cNvPr>
            <p:cNvGrpSpPr/>
            <p:nvPr/>
          </p:nvGrpSpPr>
          <p:grpSpPr>
            <a:xfrm>
              <a:off x="4619688" y="3598655"/>
              <a:ext cx="2153604" cy="1111336"/>
              <a:chOff x="4797612" y="2674491"/>
              <a:chExt cx="2153604" cy="1111336"/>
            </a:xfrm>
          </p:grpSpPr>
          <p:grpSp>
            <p:nvGrpSpPr>
              <p:cNvPr id="35" name="그룹 13">
                <a:extLst>
                  <a:ext uri="{FF2B5EF4-FFF2-40B4-BE49-F238E27FC236}">
                    <a16:creationId xmlns:a16="http://schemas.microsoft.com/office/drawing/2014/main" id="{CC2174B4-E31D-4767-A668-9D3B4A95D2FC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37" name="직사각형 36">
                  <a:extLst>
                    <a:ext uri="{FF2B5EF4-FFF2-40B4-BE49-F238E27FC236}">
                      <a16:creationId xmlns:a16="http://schemas.microsoft.com/office/drawing/2014/main" id="{7961EA1C-18F9-4613-8E38-3EB64657F5AC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38" name="직사각형 37">
                  <a:extLst>
                    <a:ext uri="{FF2B5EF4-FFF2-40B4-BE49-F238E27FC236}">
                      <a16:creationId xmlns:a16="http://schemas.microsoft.com/office/drawing/2014/main" id="{5BF490DE-3FDB-4D84-B271-E1969E85CED0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B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3A8B091-D379-4100-B525-21123F603B5D}"/>
                  </a:ext>
                </a:extLst>
              </p:cNvPr>
              <p:cNvSpPr txBox="1"/>
              <p:nvPr/>
            </p:nvSpPr>
            <p:spPr>
              <a:xfrm>
                <a:off x="4797612" y="3076336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이신우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라운드 Bold" pitchFamily="50" charset="-127"/>
                  <a:ea typeface="나눔스퀘어라운드 Bold" pitchFamily="50" charset="-127"/>
                  <a:cs typeface="+mn-cs"/>
                </a:endParaRPr>
              </a:p>
            </p:txBody>
          </p:sp>
        </p:grpSp>
        <p:grpSp>
          <p:nvGrpSpPr>
            <p:cNvPr id="9" name="그룹 12">
              <a:extLst>
                <a:ext uri="{FF2B5EF4-FFF2-40B4-BE49-F238E27FC236}">
                  <a16:creationId xmlns:a16="http://schemas.microsoft.com/office/drawing/2014/main" id="{D1F99E00-053D-4B89-8890-7E9F1072D864}"/>
                </a:ext>
              </a:extLst>
            </p:cNvPr>
            <p:cNvGrpSpPr/>
            <p:nvPr/>
          </p:nvGrpSpPr>
          <p:grpSpPr>
            <a:xfrm>
              <a:off x="7962963" y="3598655"/>
              <a:ext cx="2153604" cy="1111336"/>
              <a:chOff x="4797612" y="2674491"/>
              <a:chExt cx="2153604" cy="1111336"/>
            </a:xfrm>
          </p:grpSpPr>
          <p:grpSp>
            <p:nvGrpSpPr>
              <p:cNvPr id="31" name="그룹 13">
                <a:extLst>
                  <a:ext uri="{FF2B5EF4-FFF2-40B4-BE49-F238E27FC236}">
                    <a16:creationId xmlns:a16="http://schemas.microsoft.com/office/drawing/2014/main" id="{0B296A22-96C3-435D-92CA-9FAC3231886A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33" name="직사각형 32">
                  <a:extLst>
                    <a:ext uri="{FF2B5EF4-FFF2-40B4-BE49-F238E27FC236}">
                      <a16:creationId xmlns:a16="http://schemas.microsoft.com/office/drawing/2014/main" id="{F5460BDC-D5FD-49CC-BA35-2BE5AAD38B07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34" name="직사각형 33">
                  <a:extLst>
                    <a:ext uri="{FF2B5EF4-FFF2-40B4-BE49-F238E27FC236}">
                      <a16:creationId xmlns:a16="http://schemas.microsoft.com/office/drawing/2014/main" id="{8DA526FF-AC2D-4880-B020-CDF4AE143D90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C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9A9BEA7-B99F-4F6A-B492-74A135917BC7}"/>
                  </a:ext>
                </a:extLst>
              </p:cNvPr>
              <p:cNvSpPr txBox="1"/>
              <p:nvPr/>
            </p:nvSpPr>
            <p:spPr>
              <a:xfrm>
                <a:off x="4797612" y="3076336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김선화</a:t>
                </a:r>
              </a:p>
            </p:txBody>
          </p:sp>
        </p:grpSp>
        <p:grpSp>
          <p:nvGrpSpPr>
            <p:cNvPr id="10" name="그룹 12">
              <a:extLst>
                <a:ext uri="{FF2B5EF4-FFF2-40B4-BE49-F238E27FC236}">
                  <a16:creationId xmlns:a16="http://schemas.microsoft.com/office/drawing/2014/main" id="{FC7BE90D-9B90-42EA-AFC5-1439912D8D14}"/>
                </a:ext>
              </a:extLst>
            </p:cNvPr>
            <p:cNvGrpSpPr/>
            <p:nvPr/>
          </p:nvGrpSpPr>
          <p:grpSpPr>
            <a:xfrm>
              <a:off x="1276413" y="4951205"/>
              <a:ext cx="2153604" cy="1111336"/>
              <a:chOff x="4797612" y="2674491"/>
              <a:chExt cx="2153604" cy="1111336"/>
            </a:xfrm>
          </p:grpSpPr>
          <p:grpSp>
            <p:nvGrpSpPr>
              <p:cNvPr id="27" name="그룹 13">
                <a:extLst>
                  <a:ext uri="{FF2B5EF4-FFF2-40B4-BE49-F238E27FC236}">
                    <a16:creationId xmlns:a16="http://schemas.microsoft.com/office/drawing/2014/main" id="{875F64DE-9EBE-415E-A7D1-EE768B635491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29" name="직사각형 28">
                  <a:extLst>
                    <a:ext uri="{FF2B5EF4-FFF2-40B4-BE49-F238E27FC236}">
                      <a16:creationId xmlns:a16="http://schemas.microsoft.com/office/drawing/2014/main" id="{C38274FE-78BE-4302-BD85-83BEB09531F4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30" name="직사각형 29">
                  <a:extLst>
                    <a:ext uri="{FF2B5EF4-FFF2-40B4-BE49-F238E27FC236}">
                      <a16:creationId xmlns:a16="http://schemas.microsoft.com/office/drawing/2014/main" id="{66F8D1EF-B797-4A20-99A6-4281FD026A7F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A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CA2D1C8-44FA-47F1-BB15-573F022DA257}"/>
                  </a:ext>
                </a:extLst>
              </p:cNvPr>
              <p:cNvSpPr txBox="1"/>
              <p:nvPr/>
            </p:nvSpPr>
            <p:spPr>
              <a:xfrm>
                <a:off x="4797612" y="3085861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정예은</a:t>
                </a:r>
              </a:p>
            </p:txBody>
          </p:sp>
        </p:grp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04187EA6-8AE4-4F8B-B8B9-6678D82F59D1}"/>
                </a:ext>
              </a:extLst>
            </p:cNvPr>
            <p:cNvCxnSpPr>
              <a:cxnSpLocks/>
            </p:cNvCxnSpPr>
            <p:nvPr/>
          </p:nvCxnSpPr>
          <p:spPr>
            <a:xfrm>
              <a:off x="2342814" y="4693032"/>
              <a:ext cx="3462" cy="241214"/>
            </a:xfrm>
            <a:prstGeom prst="line">
              <a:avLst/>
            </a:prstGeom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꺾인 연결선 57">
              <a:extLst>
                <a:ext uri="{FF2B5EF4-FFF2-40B4-BE49-F238E27FC236}">
                  <a16:creationId xmlns:a16="http://schemas.microsoft.com/office/drawing/2014/main" id="{1ADEFDC0-FEBD-4007-A8ED-46B7639F37EA}"/>
                </a:ext>
              </a:extLst>
            </p:cNvPr>
            <p:cNvCxnSpPr>
              <a:stCxn id="42" idx="0"/>
              <a:endCxn id="45" idx="2"/>
            </p:cNvCxnSpPr>
            <p:nvPr/>
          </p:nvCxnSpPr>
          <p:spPr>
            <a:xfrm rot="5400000" flipH="1" flipV="1">
              <a:off x="3814146" y="1712684"/>
              <a:ext cx="427645" cy="3344298"/>
            </a:xfrm>
            <a:prstGeom prst="bentConnector3">
              <a:avLst>
                <a:gd name="adj1" fmla="val 50000"/>
              </a:avLst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꺾인 연결선 58">
              <a:extLst>
                <a:ext uri="{FF2B5EF4-FFF2-40B4-BE49-F238E27FC236}">
                  <a16:creationId xmlns:a16="http://schemas.microsoft.com/office/drawing/2014/main" id="{101305D4-C24F-4D3E-BA51-BD1D3819A2A5}"/>
                </a:ext>
              </a:extLst>
            </p:cNvPr>
            <p:cNvCxnSpPr>
              <a:stCxn id="45" idx="2"/>
              <a:endCxn id="34" idx="0"/>
            </p:cNvCxnSpPr>
            <p:nvPr/>
          </p:nvCxnSpPr>
          <p:spPr>
            <a:xfrm rot="16200000" flipH="1">
              <a:off x="7157421" y="1713706"/>
              <a:ext cx="427645" cy="3342252"/>
            </a:xfrm>
            <a:prstGeom prst="bentConnector3">
              <a:avLst>
                <a:gd name="adj1" fmla="val 50000"/>
              </a:avLst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0C7E5AD9-FCFB-4212-B1C9-B019CDF28826}"/>
                </a:ext>
              </a:extLst>
            </p:cNvPr>
            <p:cNvCxnSpPr>
              <a:stCxn id="45" idx="2"/>
              <a:endCxn id="38" idx="0"/>
            </p:cNvCxnSpPr>
            <p:nvPr/>
          </p:nvCxnSpPr>
          <p:spPr>
            <a:xfrm flipH="1">
              <a:off x="5699094" y="3171010"/>
              <a:ext cx="1023" cy="42764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그룹 12">
              <a:extLst>
                <a:ext uri="{FF2B5EF4-FFF2-40B4-BE49-F238E27FC236}">
                  <a16:creationId xmlns:a16="http://schemas.microsoft.com/office/drawing/2014/main" id="{3DE0D015-5186-43B9-9E63-2A879A3D190C}"/>
                </a:ext>
              </a:extLst>
            </p:cNvPr>
            <p:cNvGrpSpPr/>
            <p:nvPr/>
          </p:nvGrpSpPr>
          <p:grpSpPr>
            <a:xfrm>
              <a:off x="7957756" y="4951205"/>
              <a:ext cx="2153604" cy="1111336"/>
              <a:chOff x="4797612" y="2674491"/>
              <a:chExt cx="2153604" cy="1111336"/>
            </a:xfrm>
          </p:grpSpPr>
          <p:grpSp>
            <p:nvGrpSpPr>
              <p:cNvPr id="23" name="그룹 13">
                <a:extLst>
                  <a:ext uri="{FF2B5EF4-FFF2-40B4-BE49-F238E27FC236}">
                    <a16:creationId xmlns:a16="http://schemas.microsoft.com/office/drawing/2014/main" id="{EBD9C580-EE61-4020-836D-7800FF46AF57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8E518B73-E842-4AE7-854D-996B351CDB69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9A576F8D-72F6-46FD-9439-F71DFAD18466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A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44CBFF7-0CF9-4804-A6DF-148804BC26B3}"/>
                  </a:ext>
                </a:extLst>
              </p:cNvPr>
              <p:cNvSpPr txBox="1"/>
              <p:nvPr/>
            </p:nvSpPr>
            <p:spPr>
              <a:xfrm>
                <a:off x="4797612" y="3085861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김경현</a:t>
                </a:r>
              </a:p>
            </p:txBody>
          </p:sp>
        </p:grpSp>
        <p:grpSp>
          <p:nvGrpSpPr>
            <p:cNvPr id="16" name="그룹 12">
              <a:extLst>
                <a:ext uri="{FF2B5EF4-FFF2-40B4-BE49-F238E27FC236}">
                  <a16:creationId xmlns:a16="http://schemas.microsoft.com/office/drawing/2014/main" id="{D159D6D3-5C81-4282-87EE-BE0B8C8B7592}"/>
                </a:ext>
              </a:extLst>
            </p:cNvPr>
            <p:cNvGrpSpPr/>
            <p:nvPr/>
          </p:nvGrpSpPr>
          <p:grpSpPr>
            <a:xfrm>
              <a:off x="4629381" y="4991573"/>
              <a:ext cx="2153604" cy="1111336"/>
              <a:chOff x="4797612" y="2674491"/>
              <a:chExt cx="2153604" cy="1111336"/>
            </a:xfrm>
          </p:grpSpPr>
          <p:grpSp>
            <p:nvGrpSpPr>
              <p:cNvPr id="19" name="그룹 13">
                <a:extLst>
                  <a:ext uri="{FF2B5EF4-FFF2-40B4-BE49-F238E27FC236}">
                    <a16:creationId xmlns:a16="http://schemas.microsoft.com/office/drawing/2014/main" id="{CEA9751E-9D44-4A5D-94CF-1DC293CD8377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9F364FE7-3B4D-4926-B40C-EB399021DB9D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2DBB413F-A167-46F4-A285-DDA05270639B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A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006C74E-B1A1-4D9D-A0BC-1C52561EC621}"/>
                  </a:ext>
                </a:extLst>
              </p:cNvPr>
              <p:cNvSpPr txBox="1"/>
              <p:nvPr/>
            </p:nvSpPr>
            <p:spPr>
              <a:xfrm>
                <a:off x="4797612" y="3085861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박성민</a:t>
                </a:r>
              </a:p>
            </p:txBody>
          </p:sp>
        </p:grp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1A8D8F9-6DB4-4BEC-B283-A166F1CF4CB4}"/>
                </a:ext>
              </a:extLst>
            </p:cNvPr>
            <p:cNvCxnSpPr/>
            <p:nvPr/>
          </p:nvCxnSpPr>
          <p:spPr>
            <a:xfrm>
              <a:off x="5686090" y="4736264"/>
              <a:ext cx="3462" cy="241214"/>
            </a:xfrm>
            <a:prstGeom prst="line">
              <a:avLst/>
            </a:prstGeom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E6D10E04-D5C9-427F-8CB7-F2293FC225FA}"/>
                </a:ext>
              </a:extLst>
            </p:cNvPr>
            <p:cNvCxnSpPr/>
            <p:nvPr/>
          </p:nvCxnSpPr>
          <p:spPr>
            <a:xfrm>
              <a:off x="9037161" y="4726443"/>
              <a:ext cx="3462" cy="241214"/>
            </a:xfrm>
            <a:prstGeom prst="line">
              <a:avLst/>
            </a:prstGeom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02639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4000" b="1" i="1" kern="0" dirty="0">
                <a:solidFill>
                  <a:schemeClr val="bg1"/>
                </a:solidFill>
              </a:rPr>
              <a:t>WBS + R&amp;R</a:t>
            </a:r>
            <a:endParaRPr kumimoji="0" lang="ko-KR" altLang="en-US" sz="4000" b="1" i="1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CA39134-C442-4578-9EB3-71A6E820A5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408102"/>
              </p:ext>
            </p:extLst>
          </p:nvPr>
        </p:nvGraphicFramePr>
        <p:xfrm>
          <a:off x="746596" y="1333647"/>
          <a:ext cx="10110702" cy="46436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9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791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80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536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7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활동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업무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담당자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분석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분석과제 정의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요구사항 정의서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이원근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기존내용 리뷰 분석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기존 소스코드 리뷰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로직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분석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박재원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정예은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데이터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I/F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데이터 정의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데이터 수정의서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박재원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분석모델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분석 시나리오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알고리즘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이신우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박성민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정예은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시스템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HW,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SW, 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화면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인터페이스 정의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설계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---------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테스트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모듈별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테스트 정의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이신우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이원근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정예은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구축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계절성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지수 산출 모델 개발</a:t>
                      </a:r>
                      <a:endParaRPr lang="en-US" altLang="ko-KR" sz="1600" baseline="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계절성 지수 산출 모델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김경현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김선화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이원근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수요 예측 모델 개발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수요 예측 모델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---------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자동화 모델 개발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자동화 모델 개발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이신우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박성민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모델 시각화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Tableau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시각화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김경현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김선화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이원근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개발 테스트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 QA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단위별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통합 테스트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박재원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박성민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운영 테스트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산출물 관리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운영 테스트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최종 산출물 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이신우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김경현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3911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WBS + R&amp;R</a:t>
            </a:r>
            <a:endParaRPr kumimoji="0" lang="ko-KR" altLang="en-US" sz="40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CC8658-3C79-4F0E-AF62-E04394167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143" y="1678429"/>
            <a:ext cx="7815714" cy="430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7152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Q</a:t>
            </a:r>
            <a:r>
              <a:rPr lang="en-US" altLang="ko-KR" sz="4000" b="1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&amp; A</a:t>
            </a:r>
            <a:endParaRPr kumimoji="0" lang="ko-KR" altLang="en-US" sz="40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393E39-B584-4F72-A3EB-809F2B06C515}"/>
              </a:ext>
            </a:extLst>
          </p:cNvPr>
          <p:cNvSpPr txBox="1"/>
          <p:nvPr/>
        </p:nvSpPr>
        <p:spPr>
          <a:xfrm>
            <a:off x="2933252" y="3429000"/>
            <a:ext cx="6325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i="1" dirty="0"/>
              <a:t>경청해 주셔서 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957397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3600" b="1" i="1" kern="0" dirty="0">
                <a:solidFill>
                  <a:prstClr val="white"/>
                </a:solidFill>
              </a:rPr>
              <a:t>CONTENTS</a:t>
            </a:r>
            <a:endParaRPr lang="ko-KR" altLang="en-US" sz="4400" b="1" i="1" kern="0" dirty="0">
              <a:solidFill>
                <a:prstClr val="white"/>
              </a:solidFill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76434"/>
              </p:ext>
            </p:extLst>
          </p:nvPr>
        </p:nvGraphicFramePr>
        <p:xfrm>
          <a:off x="720725" y="1773078"/>
          <a:ext cx="10750550" cy="46590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5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52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00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7362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01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프로젝트 개요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기업의 환경분석을 통해 강점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(threat)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고객 니즈에 따른 데이터 정제와 </a:t>
                      </a: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자동화구현 방법 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02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en-US" altLang="ko-KR" sz="11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Weakness</a:t>
                      </a: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약점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기업의 환경분석을 통해 강점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(threat)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Enjoy your stylish business and campus life with BIZCAM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03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세부 구현 방법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655776"/>
              </p:ext>
            </p:extLst>
          </p:nvPr>
        </p:nvGraphicFramePr>
        <p:xfrm>
          <a:off x="499998" y="3353801"/>
          <a:ext cx="11223018" cy="1067887"/>
        </p:xfrm>
        <a:graphic>
          <a:graphicData uri="http://schemas.openxmlformats.org/drawingml/2006/table">
            <a:tbl>
              <a:tblPr firstRow="1" bandRow="1">
                <a:effectLst>
                  <a:outerShdw blurRad="5588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49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5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5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6788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02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95459" marR="95459" marT="47729" marB="47729" anchor="ctr">
                    <a:lnL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en-US" altLang="ko-KR" sz="12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서비스 구성도</a:t>
                      </a:r>
                      <a:endParaRPr lang="en-US" altLang="ko-KR" sz="12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데이터 구성과 실제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SYSTEM / SW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제시</a:t>
                      </a: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고객의 니즈 파악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~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자동화 구현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(STEP 1~ STEP 4)</a:t>
                      </a: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198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964679" y="3804777"/>
            <a:ext cx="676405" cy="27557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START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1641084" y="3942563"/>
            <a:ext cx="901873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0659823" y="3804773"/>
            <a:ext cx="676405" cy="27557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FINISH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954233" y="2335382"/>
            <a:ext cx="1179037" cy="1281469"/>
            <a:chOff x="1941534" y="1991667"/>
            <a:chExt cx="864296" cy="939384"/>
          </a:xfrm>
        </p:grpSpPr>
        <p:sp>
          <p:nvSpPr>
            <p:cNvPr id="15" name="타원 14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STEP1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이등변 삼각형 15"/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원호 17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21306287"/>
              </a:avLst>
            </a:prstGeom>
            <a:noFill/>
            <a:ln w="44450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9" name="타원 18"/>
          <p:cNvSpPr/>
          <p:nvPr/>
        </p:nvSpPr>
        <p:spPr>
          <a:xfrm>
            <a:off x="2489749" y="3888559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6146177" y="2335382"/>
            <a:ext cx="1179037" cy="1281469"/>
            <a:chOff x="1941534" y="1991667"/>
            <a:chExt cx="864296" cy="939384"/>
          </a:xfrm>
        </p:grpSpPr>
        <p:sp>
          <p:nvSpPr>
            <p:cNvPr id="21" name="타원 20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altLang="ko-KR" sz="1600" b="1" dirty="0">
                  <a:solidFill>
                    <a:prstClr val="white"/>
                  </a:solidFill>
                </a:rPr>
                <a:t>STEP3</a:t>
              </a:r>
              <a:endParaRPr lang="ko-KR" altLang="en-US" sz="1600" b="1" dirty="0">
                <a:solidFill>
                  <a:prstClr val="white"/>
                </a:solidFill>
              </a:endParaRPr>
            </a:p>
          </p:txBody>
        </p:sp>
        <p:sp>
          <p:nvSpPr>
            <p:cNvPr id="22" name="이등변 삼각형 21"/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원호 23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0673066"/>
              </a:avLst>
            </a:prstGeom>
            <a:noFill/>
            <a:ln w="4445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타원 24"/>
          <p:cNvSpPr/>
          <p:nvPr/>
        </p:nvSpPr>
        <p:spPr>
          <a:xfrm>
            <a:off x="6681693" y="3888559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3816679" y="4227934"/>
            <a:ext cx="1179037" cy="1286188"/>
            <a:chOff x="1941534" y="1913120"/>
            <a:chExt cx="864296" cy="942843"/>
          </a:xfrm>
        </p:grpSpPr>
        <p:sp>
          <p:nvSpPr>
            <p:cNvPr id="27" name="타원 26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altLang="ko-KR" sz="1600" b="1" dirty="0">
                  <a:solidFill>
                    <a:prstClr val="white"/>
                  </a:solidFill>
                </a:rPr>
                <a:t>STEP2</a:t>
              </a:r>
              <a:endParaRPr lang="ko-KR" altLang="en-US" sz="1600" b="1" dirty="0">
                <a:solidFill>
                  <a:prstClr val="white"/>
                </a:solidFill>
              </a:endParaRPr>
            </a:p>
          </p:txBody>
        </p:sp>
        <p:sp>
          <p:nvSpPr>
            <p:cNvPr id="28" name="이등변 삼각형 27"/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0" name="원호 29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5232668"/>
              </a:avLst>
            </a:prstGeom>
            <a:noFill/>
            <a:ln w="44450" cap="rnd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1" name="타원 30"/>
          <p:cNvSpPr/>
          <p:nvPr/>
        </p:nvSpPr>
        <p:spPr>
          <a:xfrm>
            <a:off x="4340320" y="3890968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8317611" y="4263559"/>
            <a:ext cx="1179037" cy="1286188"/>
            <a:chOff x="1941534" y="1913120"/>
            <a:chExt cx="864296" cy="942843"/>
          </a:xfrm>
        </p:grpSpPr>
        <p:sp>
          <p:nvSpPr>
            <p:cNvPr id="33" name="타원 32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altLang="ko-KR" sz="1600" b="1" dirty="0">
                  <a:solidFill>
                    <a:prstClr val="white"/>
                  </a:solidFill>
                </a:rPr>
                <a:t>STEP4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34" name="이등변 삼각형 33"/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/>
            <p:cNvSpPr/>
            <p:nvPr/>
          </p:nvSpPr>
          <p:spPr>
            <a:xfrm>
              <a:off x="2106910" y="2072076"/>
              <a:ext cx="618508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6" name="원호 35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5849175"/>
              </a:avLst>
            </a:prstGeom>
            <a:noFill/>
            <a:ln w="44450" cap="rnd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7" name="타원 36"/>
          <p:cNvSpPr/>
          <p:nvPr/>
        </p:nvSpPr>
        <p:spPr>
          <a:xfrm>
            <a:off x="8853127" y="3890968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180829" y="2520641"/>
            <a:ext cx="2435125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구글 </a:t>
            </a:r>
            <a:r>
              <a:rPr lang="ko-KR" altLang="en-US" sz="14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독스에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 기입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고객의 요청사항을 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비고 파라미터에 기입한다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326709" y="4225767"/>
            <a:ext cx="2435125" cy="1210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고객의 니즈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Ex) 2012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년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6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월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~ 2018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년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8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월 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서울의 아파트거래 건수의 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데이터를 원한다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551901" y="4273267"/>
            <a:ext cx="2435125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DB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에 저장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고객의 요청사항을 비고 파라미터에 기입한다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43564" y="2596508"/>
            <a:ext cx="2435125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자동화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STEP1-3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과정을 자동화 시킨다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ADB1BF8-C709-460E-97FC-37E18618B35C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2. </a:t>
            </a:r>
            <a:r>
              <a:rPr lang="ko-KR" altLang="en-US" sz="2800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프로젝트</a:t>
            </a:r>
            <a:r>
              <a:rPr lang="en-US" altLang="ko-KR" sz="2800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서비스 구성도</a:t>
            </a:r>
          </a:p>
        </p:txBody>
      </p:sp>
    </p:spTree>
    <p:extLst>
      <p:ext uri="{BB962C8B-B14F-4D97-AF65-F5344CB8AC3E}">
        <p14:creationId xmlns:p14="http://schemas.microsoft.com/office/powerpoint/2010/main" val="1081476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CONTENTS</a:t>
            </a:r>
            <a:endParaRPr kumimoji="0" lang="ko-KR" altLang="en-US" sz="44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267492"/>
              </p:ext>
            </p:extLst>
          </p:nvPr>
        </p:nvGraphicFramePr>
        <p:xfrm>
          <a:off x="720725" y="1773078"/>
          <a:ext cx="10750550" cy="46590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5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52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00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7362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01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프로젝트 개요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기업의 환경분석을 통해 강점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(threat)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고객 니즈에 따른 데이터 정제와 </a:t>
                      </a: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자동화구현 방법 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02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서비스 구성도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데이터 구성과 실제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SYSTEM / SW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니즈 파악부터 자동화까지 구현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(STEP 1~ STEP 4)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03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세부 구현 방법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3414DD9-B314-482B-8758-484D2D87F1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6816569"/>
              </p:ext>
            </p:extLst>
          </p:nvPr>
        </p:nvGraphicFramePr>
        <p:xfrm>
          <a:off x="484491" y="4352284"/>
          <a:ext cx="11223018" cy="1067887"/>
        </p:xfrm>
        <a:graphic>
          <a:graphicData uri="http://schemas.openxmlformats.org/drawingml/2006/table">
            <a:tbl>
              <a:tblPr firstRow="1" bandRow="1">
                <a:effectLst>
                  <a:outerShdw blurRad="5588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49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5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5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6788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03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세부 구현 방법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224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6">
            <a:extLst>
              <a:ext uri="{FF2B5EF4-FFF2-40B4-BE49-F238E27FC236}">
                <a16:creationId xmlns:a16="http://schemas.microsoft.com/office/drawing/2014/main" id="{E164176F-E6BB-40A6-9B31-42C8A44F2E74}"/>
              </a:ext>
            </a:extLst>
          </p:cNvPr>
          <p:cNvSpPr txBox="1"/>
          <p:nvPr/>
        </p:nvSpPr>
        <p:spPr>
          <a:xfrm>
            <a:off x="144838" y="219246"/>
            <a:ext cx="10307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데이터 구성도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B51CA2D-B8AF-4183-AF13-FD0D1B775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296" y="2881252"/>
            <a:ext cx="2105319" cy="8668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FDFE7E-8B16-4DD5-BD7F-31BD4C4D8571}"/>
              </a:ext>
            </a:extLst>
          </p:cNvPr>
          <p:cNvSpPr txBox="1"/>
          <p:nvPr/>
        </p:nvSpPr>
        <p:spPr>
          <a:xfrm>
            <a:off x="2903220" y="3829944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chemeClr val="bg2">
                    <a:lumMod val="50000"/>
                  </a:schemeClr>
                </a:solidFill>
              </a:rPr>
              <a:t>인바운드</a:t>
            </a:r>
            <a:endParaRPr lang="ko-KR" altLang="en-US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7D9F68F-521A-4487-8709-A085B04A51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332" y="3086068"/>
            <a:ext cx="2934109" cy="45726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27740AD7-5274-498D-B679-BD0D5580FF14}"/>
              </a:ext>
            </a:extLst>
          </p:cNvPr>
          <p:cNvSpPr/>
          <p:nvPr/>
        </p:nvSpPr>
        <p:spPr>
          <a:xfrm>
            <a:off x="7232526" y="3748148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err="1">
                <a:solidFill>
                  <a:schemeClr val="bg2">
                    <a:lumMod val="50000"/>
                  </a:schemeClr>
                </a:solidFill>
              </a:rPr>
              <a:t>아웃바운드</a:t>
            </a:r>
            <a:endParaRPr lang="ko-KR" altLang="en-US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4BB0B-539B-4321-A280-A30A3C74FB19}"/>
              </a:ext>
            </a:extLst>
          </p:cNvPr>
          <p:cNvSpPr txBox="1"/>
          <p:nvPr/>
        </p:nvSpPr>
        <p:spPr>
          <a:xfrm>
            <a:off x="388620" y="778005"/>
            <a:ext cx="11803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2">
                    <a:lumMod val="75000"/>
                  </a:schemeClr>
                </a:solidFill>
              </a:rPr>
              <a:t>분석모형 구현에 필요한 </a:t>
            </a:r>
            <a:r>
              <a:rPr lang="ko-KR" altLang="en-US" sz="1600" b="1" dirty="0" err="1">
                <a:solidFill>
                  <a:schemeClr val="accent2">
                    <a:lumMod val="50000"/>
                  </a:schemeClr>
                </a:solidFill>
              </a:rPr>
              <a:t>인바운드</a:t>
            </a:r>
            <a:r>
              <a:rPr lang="ko-KR" altLang="en-US" sz="1600" b="1" dirty="0">
                <a:solidFill>
                  <a:schemeClr val="accent2">
                    <a:lumMod val="50000"/>
                  </a:schemeClr>
                </a:solidFill>
              </a:rPr>
              <a:t> 데이터</a:t>
            </a:r>
            <a:r>
              <a:rPr lang="ko-KR" altLang="en-US" sz="1600" dirty="0">
                <a:solidFill>
                  <a:schemeClr val="tx2">
                    <a:lumMod val="75000"/>
                  </a:schemeClr>
                </a:solidFill>
              </a:rPr>
              <a:t>와 분석 모형을 통해 산출되는 </a:t>
            </a:r>
            <a:r>
              <a:rPr lang="ko-KR" altLang="en-US" sz="1600" b="1" dirty="0" err="1">
                <a:solidFill>
                  <a:schemeClr val="accent2">
                    <a:lumMod val="50000"/>
                  </a:schemeClr>
                </a:solidFill>
              </a:rPr>
              <a:t>아웃바운드</a:t>
            </a:r>
            <a:r>
              <a:rPr lang="ko-KR" altLang="en-US" sz="1600" dirty="0">
                <a:solidFill>
                  <a:schemeClr val="tx2">
                    <a:lumMod val="75000"/>
                  </a:schemeClr>
                </a:solidFill>
              </a:rPr>
              <a:t> 상세 내역 정의</a:t>
            </a:r>
          </a:p>
        </p:txBody>
      </p:sp>
    </p:spTree>
    <p:extLst>
      <p:ext uri="{BB962C8B-B14F-4D97-AF65-F5344CB8AC3E}">
        <p14:creationId xmlns:p14="http://schemas.microsoft.com/office/powerpoint/2010/main" val="4074932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>
            <a:extLst>
              <a:ext uri="{FF2B5EF4-FFF2-40B4-BE49-F238E27FC236}">
                <a16:creationId xmlns:a16="http://schemas.microsoft.com/office/drawing/2014/main" id="{1AFA5DCD-3C46-48BB-81E4-246E63CADF05}"/>
              </a:ext>
            </a:extLst>
          </p:cNvPr>
          <p:cNvGrpSpPr/>
          <p:nvPr/>
        </p:nvGrpSpPr>
        <p:grpSpPr>
          <a:xfrm>
            <a:off x="1595895" y="824737"/>
            <a:ext cx="8713965" cy="5572595"/>
            <a:chOff x="1595895" y="824737"/>
            <a:chExt cx="8713965" cy="5572595"/>
          </a:xfrm>
        </p:grpSpPr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3AD88002-0676-4FB2-9D65-3BB51E81E5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F664D1B-76FE-43BC-97CE-5B54533D8BF9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4C7724F-78B8-45B0-8ACF-0387B89B68B7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ECA5E85-6893-4D95-9542-4D93B1278712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" name="다이아몬드 2">
              <a:extLst>
                <a:ext uri="{FF2B5EF4-FFF2-40B4-BE49-F238E27FC236}">
                  <a16:creationId xmlns:a16="http://schemas.microsoft.com/office/drawing/2014/main" id="{A2160D3E-1530-4542-9785-668FD7D0BC17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2FD959C-28EA-4B6E-AE8D-FFDFEEEDFAA1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2F60AD83-C066-4AB3-A2D9-FA44AD61CB1E}"/>
                </a:ext>
              </a:extLst>
            </p:cNvPr>
            <p:cNvCxnSpPr>
              <a:cxnSpLocks/>
              <a:stCxn id="14" idx="3"/>
              <a:endCxn id="3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710E4DC0-53ED-45B3-AEFB-28D588A015DD}"/>
                </a:ext>
              </a:extLst>
            </p:cNvPr>
            <p:cNvCxnSpPr>
              <a:stCxn id="2" idx="2"/>
              <a:endCxn id="11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96E89134-4218-4F03-A5FA-614AA562173B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74FA762E-0EB4-4EE0-B6C6-BD439F6E4D8E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EA1463EF-0D11-4241-9261-C3E9CBFF6035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2E8E633-C5EB-4E59-938B-FCE1B0C2944E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A3286A2D-F52E-4867-BABE-FC6E8585748C}"/>
                </a:ext>
              </a:extLst>
            </p:cNvPr>
            <p:cNvCxnSpPr>
              <a:cxnSpLocks/>
              <a:stCxn id="3" idx="2"/>
              <a:endCxn id="24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EF29E7F8-1880-49F3-AFFD-49563C073EAE}"/>
                </a:ext>
              </a:extLst>
            </p:cNvPr>
            <p:cNvCxnSpPr>
              <a:cxnSpLocks/>
              <a:stCxn id="3" idx="3"/>
              <a:endCxn id="25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7C1F0CA-D3C5-43D9-A204-75DC989FF5E5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F68C69B-2924-4401-AEDA-AE998D63DA8B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C589A62-3EBC-46D3-9CED-410E955055BD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267DC9F0-0676-44D2-BC21-3DAA8B6D44A1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958036DD-DE51-4D94-87F5-B13C1009EA31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5F0B664F-8300-4FE0-A137-473A4B5A7C42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D7ACA1D1-0635-4096-85E1-9D96E4796929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47" name="연결선: 꺾임 46">
              <a:extLst>
                <a:ext uri="{FF2B5EF4-FFF2-40B4-BE49-F238E27FC236}">
                  <a16:creationId xmlns:a16="http://schemas.microsoft.com/office/drawing/2014/main" id="{5FDFB7AB-C7FD-4E93-A077-D8897FA4809E}"/>
                </a:ext>
              </a:extLst>
            </p:cNvPr>
            <p:cNvCxnSpPr>
              <a:cxnSpLocks/>
              <a:stCxn id="69" idx="0"/>
              <a:endCxn id="45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06870CA3-5FCF-4930-8C0D-4062C9812E92}"/>
                </a:ext>
              </a:extLst>
            </p:cNvPr>
            <p:cNvCxnSpPr>
              <a:cxnSpLocks/>
              <a:stCxn id="25" idx="2"/>
              <a:endCxn id="45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연결선: 꺾임 52">
              <a:extLst>
                <a:ext uri="{FF2B5EF4-FFF2-40B4-BE49-F238E27FC236}">
                  <a16:creationId xmlns:a16="http://schemas.microsoft.com/office/drawing/2014/main" id="{FDD52EE0-2CAB-4723-8068-7CE02626629D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연결선: 꺾임 53">
              <a:extLst>
                <a:ext uri="{FF2B5EF4-FFF2-40B4-BE49-F238E27FC236}">
                  <a16:creationId xmlns:a16="http://schemas.microsoft.com/office/drawing/2014/main" id="{B2594FF3-6E5D-4CA9-A042-C92577E71360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66257AFA-ECD0-442E-9764-D6AD7A80FA52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unpivot(melt)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947F2F-3301-4BFA-A743-404F10CA531A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F1D56A4-847B-48DC-A9D9-C63326D106F5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E164176F-E6BB-40A6-9B31-42C8A44F2E74}"/>
              </a:ext>
            </a:extLst>
          </p:cNvPr>
          <p:cNvSpPr txBox="1"/>
          <p:nvPr/>
        </p:nvSpPr>
        <p:spPr>
          <a:xfrm>
            <a:off x="144838" y="219246"/>
            <a:ext cx="10307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플로우 차트</a:t>
            </a:r>
          </a:p>
        </p:txBody>
      </p:sp>
    </p:spTree>
    <p:extLst>
      <p:ext uri="{BB962C8B-B14F-4D97-AF65-F5344CB8AC3E}">
        <p14:creationId xmlns:p14="http://schemas.microsoft.com/office/powerpoint/2010/main" val="1565058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B0646AA-803C-41DA-9F3A-1C45DB10E7C0}"/>
              </a:ext>
            </a:extLst>
          </p:cNvPr>
          <p:cNvGrpSpPr/>
          <p:nvPr/>
        </p:nvGrpSpPr>
        <p:grpSpPr>
          <a:xfrm>
            <a:off x="1579188" y="1485499"/>
            <a:ext cx="8873432" cy="4732421"/>
            <a:chOff x="144838" y="1074019"/>
            <a:chExt cx="11481105" cy="5661036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BEB5F5A-00E5-419C-8BB1-6F4EA02E747C}"/>
                </a:ext>
              </a:extLst>
            </p:cNvPr>
            <p:cNvGrpSpPr/>
            <p:nvPr/>
          </p:nvGrpSpPr>
          <p:grpSpPr>
            <a:xfrm>
              <a:off x="144838" y="1074019"/>
              <a:ext cx="6491310" cy="5661036"/>
              <a:chOff x="251716" y="336003"/>
              <a:chExt cx="6491310" cy="5661036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D11CCD93-D1A3-4FBF-A43E-20630F8991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1716" y="336003"/>
                <a:ext cx="6491310" cy="309299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BAD1935A-025B-4CF3-B7E0-5E07B3A3AB4F}"/>
                  </a:ext>
                </a:extLst>
              </p:cNvPr>
              <p:cNvSpPr/>
              <p:nvPr/>
            </p:nvSpPr>
            <p:spPr>
              <a:xfrm>
                <a:off x="251716" y="2541319"/>
                <a:ext cx="6491310" cy="55814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EE043C9-B724-4438-80E6-0630F7CC00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218" y="3904537"/>
                <a:ext cx="6483808" cy="209250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0B3F67E-89DB-4B3B-B806-D3D0721F5F6A}"/>
                  </a:ext>
                </a:extLst>
              </p:cNvPr>
              <p:cNvSpPr/>
              <p:nvPr/>
            </p:nvSpPr>
            <p:spPr>
              <a:xfrm>
                <a:off x="251716" y="4500747"/>
                <a:ext cx="6491310" cy="331287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E26B5F7F-5FEB-4DA7-93C1-826DEADE0803}"/>
                  </a:ext>
                </a:extLst>
              </p:cNvPr>
              <p:cNvCxnSpPr/>
              <p:nvPr/>
            </p:nvCxnSpPr>
            <p:spPr>
              <a:xfrm>
                <a:off x="1425039" y="3099459"/>
                <a:ext cx="4227616" cy="1401288"/>
              </a:xfrm>
              <a:prstGeom prst="straightConnector1">
                <a:avLst/>
              </a:prstGeom>
              <a:ln w="57150">
                <a:solidFill>
                  <a:schemeClr val="accent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95E864E-1425-41FD-8E26-B0B059C8D782}"/>
                </a:ext>
              </a:extLst>
            </p:cNvPr>
            <p:cNvSpPr/>
            <p:nvPr/>
          </p:nvSpPr>
          <p:spPr>
            <a:xfrm>
              <a:off x="8546276" y="4297645"/>
              <a:ext cx="3079667" cy="130628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bg2">
                      <a:lumMod val="50000"/>
                    </a:schemeClr>
                  </a:solidFill>
                </a:rPr>
                <a:t>200703&amp;201004&amp;11000</a:t>
              </a:r>
              <a:endParaRPr lang="ko-KR" altLang="en-US" sz="16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80C56DE-3FAF-43E3-BC92-06D13C2CFA9B}"/>
                </a:ext>
              </a:extLst>
            </p:cNvPr>
            <p:cNvSpPr/>
            <p:nvPr/>
          </p:nvSpPr>
          <p:spPr>
            <a:xfrm>
              <a:off x="8546275" y="2598251"/>
              <a:ext cx="3079667" cy="130628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b="1" dirty="0">
                  <a:solidFill>
                    <a:schemeClr val="bg2">
                      <a:lumMod val="50000"/>
                    </a:schemeClr>
                  </a:solidFill>
                </a:rPr>
                <a:t>“”</a:t>
              </a:r>
              <a:endParaRPr lang="ko-KR" altLang="en-US" sz="36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7259397-96DF-4BF8-B6F1-117686A434B1}"/>
                </a:ext>
              </a:extLst>
            </p:cNvPr>
            <p:cNvSpPr txBox="1"/>
            <p:nvPr/>
          </p:nvSpPr>
          <p:spPr>
            <a:xfrm>
              <a:off x="6947065" y="2067779"/>
              <a:ext cx="3788228" cy="478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bg2">
                      <a:lumMod val="50000"/>
                    </a:schemeClr>
                  </a:solidFill>
                </a:rPr>
                <a:t>bParameter</a:t>
              </a:r>
              <a:r>
                <a:rPr lang="ko-KR" altLang="en-US" sz="2000" b="1" dirty="0">
                  <a:solidFill>
                    <a:schemeClr val="bg2">
                      <a:lumMod val="50000"/>
                    </a:schemeClr>
                  </a:solidFill>
                </a:rPr>
                <a:t>의 형태 </a:t>
              </a:r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851FAEC7-738B-4E2A-990E-73828F581435}"/>
                </a:ext>
              </a:extLst>
            </p:cNvPr>
            <p:cNvCxnSpPr>
              <a:endCxn id="11" idx="1"/>
            </p:cNvCxnSpPr>
            <p:nvPr/>
          </p:nvCxnSpPr>
          <p:spPr>
            <a:xfrm rot="16200000" flipH="1">
              <a:off x="6867285" y="3271796"/>
              <a:ext cx="2352537" cy="1005445"/>
            </a:xfrm>
            <a:prstGeom prst="bentConnector2">
              <a:avLst/>
            </a:prstGeom>
            <a:ln w="571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097F0D18-B2BF-4E88-A9AA-069C0FA91E36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>
              <a:off x="7540831" y="3251394"/>
              <a:ext cx="1005444" cy="0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7DBED17-2E56-4D0E-8E5E-35CEBE19508E}"/>
              </a:ext>
            </a:extLst>
          </p:cNvPr>
          <p:cNvSpPr txBox="1"/>
          <p:nvPr/>
        </p:nvSpPr>
        <p:spPr>
          <a:xfrm>
            <a:off x="144838" y="219246"/>
            <a:ext cx="10307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/>
              <a:t>loadAndWrite</a:t>
            </a:r>
            <a:r>
              <a:rPr lang="ko-KR" altLang="en-US" sz="2800" b="1" dirty="0"/>
              <a:t>에서의 수정 부분</a:t>
            </a:r>
          </a:p>
        </p:txBody>
      </p:sp>
    </p:spTree>
    <p:extLst>
      <p:ext uri="{BB962C8B-B14F-4D97-AF65-F5344CB8AC3E}">
        <p14:creationId xmlns:p14="http://schemas.microsoft.com/office/powerpoint/2010/main" val="2522294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1583</Words>
  <Application>Microsoft Office PowerPoint</Application>
  <PresentationFormat>와이드스크린</PresentationFormat>
  <Paragraphs>431</Paragraphs>
  <Slides>37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37</vt:i4>
      </vt:variant>
    </vt:vector>
  </HeadingPairs>
  <TitlesOfParts>
    <vt:vector size="44" baseType="lpstr">
      <vt:lpstr>Arial Unicode MS</vt:lpstr>
      <vt:lpstr>나눔스퀘어라운드 Bold</vt:lpstr>
      <vt:lpstr>나눔스퀘어라운드 ExtraBold</vt:lpstr>
      <vt:lpstr>맑은 고딕</vt:lpstr>
      <vt:lpstr>Arial</vt:lpstr>
      <vt:lpstr>Office 테마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박재원</dc:creator>
  <cp:lastModifiedBy>정 예은</cp:lastModifiedBy>
  <cp:revision>404</cp:revision>
  <dcterms:created xsi:type="dcterms:W3CDTF">2019-05-01T08:17:23Z</dcterms:created>
  <dcterms:modified xsi:type="dcterms:W3CDTF">2019-05-02T06:29:19Z</dcterms:modified>
</cp:coreProperties>
</file>

<file path=docProps/thumbnail.jpeg>
</file>